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56" r:id="rId4"/>
    <p:sldId id="257" r:id="rId5"/>
    <p:sldId id="259" r:id="rId6"/>
    <p:sldId id="26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1" autoAdjust="0"/>
    <p:restoredTop sz="90133" autoAdjust="0"/>
  </p:normalViewPr>
  <p:slideViewPr>
    <p:cSldViewPr snapToGrid="0">
      <p:cViewPr varScale="1">
        <p:scale>
          <a:sx n="119" d="100"/>
          <a:sy n="119" d="100"/>
        </p:scale>
        <p:origin x="276"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FD775-DC64-4548-BCA3-733FB5F90922}" type="datetimeFigureOut">
              <a:rPr kumimoji="1" lang="ja-JP" altLang="en-US" smtClean="0"/>
              <a:t>2015/12/28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BFC68-8F27-4CC5-A958-83051C2647AB}" type="slidenum">
              <a:rPr kumimoji="1" lang="ja-JP" altLang="en-US" smtClean="0"/>
              <a:t>‹#›</a:t>
            </a:fld>
            <a:endParaRPr kumimoji="1" lang="ja-JP" altLang="en-US"/>
          </a:p>
        </p:txBody>
      </p:sp>
    </p:spTree>
    <p:extLst>
      <p:ext uri="{BB962C8B-B14F-4D97-AF65-F5344CB8AC3E}">
        <p14:creationId xmlns:p14="http://schemas.microsoft.com/office/powerpoint/2010/main" val="379884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BBFC68-8F27-4CC5-A958-83051C2647AB}" type="slidenum">
              <a:rPr kumimoji="1" lang="ja-JP" altLang="en-US" smtClean="0"/>
              <a:t>6</a:t>
            </a:fld>
            <a:endParaRPr kumimoji="1" lang="ja-JP" altLang="en-US"/>
          </a:p>
        </p:txBody>
      </p:sp>
    </p:spTree>
    <p:extLst>
      <p:ext uri="{BB962C8B-B14F-4D97-AF65-F5344CB8AC3E}">
        <p14:creationId xmlns:p14="http://schemas.microsoft.com/office/powerpoint/2010/main" val="353851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68258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23389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39462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69619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11769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98077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974794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422219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69768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82822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2015/12/28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23810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401FA-17C1-470D-ACD2-CE3A8006CF78}" type="datetimeFigureOut">
              <a:rPr kumimoji="1" lang="ja-JP" altLang="en-US" smtClean="0"/>
              <a:t>2015/12/28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32316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aenmoto@m.u-tokyo.ac.jp"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m.u-tokyo.ac.jp/information/map_hongoarea.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3313" name="AutoShape 5"/>
          <p:cNvSpPr>
            <a:spLocks noChangeArrowheads="1"/>
          </p:cNvSpPr>
          <p:nvPr/>
        </p:nvSpPr>
        <p:spPr bwMode="auto">
          <a:xfrm>
            <a:off x="1811337" y="890002"/>
            <a:ext cx="8485188" cy="4832092"/>
          </a:xfrm>
          <a:prstGeom prst="roundRect">
            <a:avLst>
              <a:gd name="adj" fmla="val 16667"/>
            </a:avLst>
          </a:prstGeom>
          <a:gradFill>
            <a:gsLst>
              <a:gs pos="100000">
                <a:srgbClr val="FFE69B"/>
              </a:gs>
              <a:gs pos="100000">
                <a:schemeClr val="accent4">
                  <a:lumMod val="60000"/>
                  <a:lumOff val="40000"/>
                </a:schemeClr>
              </a:gs>
              <a:gs pos="0">
                <a:schemeClr val="accent4">
                  <a:lumMod val="20000"/>
                  <a:lumOff val="80000"/>
                </a:schemeClr>
              </a:gs>
              <a:gs pos="100000">
                <a:schemeClr val="accent4">
                  <a:lumMod val="20000"/>
                  <a:lumOff val="80000"/>
                </a:schemeClr>
              </a:gs>
              <a:gs pos="100000">
                <a:schemeClr val="accent4">
                  <a:lumMod val="60000"/>
                  <a:lumOff val="40000"/>
                </a:schemeClr>
              </a:gs>
              <a:gs pos="100000">
                <a:schemeClr val="accent4">
                  <a:lumMod val="60000"/>
                  <a:lumOff val="40000"/>
                </a:schemeClr>
              </a:gs>
            </a:gsLst>
            <a:lin ang="5400000" scaled="1"/>
          </a:gradFill>
          <a:ln w="57150">
            <a:solidFill>
              <a:schemeClr val="accent1">
                <a:lumMod val="50000"/>
              </a:schemeClr>
            </a:solidFill>
            <a:round/>
            <a:headEnd/>
            <a:tailEnd/>
          </a:ln>
        </p:spPr>
        <p:txBody>
          <a:bodyPr wrap="none" anchor="ctr"/>
          <a:lstStyle/>
          <a:p>
            <a:endParaRPr lang="ja-JP" altLang="en-US"/>
          </a:p>
        </p:txBody>
      </p:sp>
      <p:sp>
        <p:nvSpPr>
          <p:cNvPr id="13314" name="テキスト ボックス 5"/>
          <p:cNvSpPr txBox="1">
            <a:spLocks noChangeArrowheads="1"/>
          </p:cNvSpPr>
          <p:nvPr/>
        </p:nvSpPr>
        <p:spPr bwMode="auto">
          <a:xfrm>
            <a:off x="7542453" y="5762494"/>
            <a:ext cx="4622291" cy="1077218"/>
          </a:xfrm>
          <a:prstGeom prst="rect">
            <a:avLst/>
          </a:prstGeom>
          <a:noFill/>
          <a:ln w="9525">
            <a:noFill/>
            <a:miter lim="800000"/>
            <a:headEnd/>
            <a:tailEnd/>
          </a:ln>
        </p:spPr>
        <p:txBody>
          <a:bodyPr wrap="none">
            <a:spAutoFit/>
          </a:bodyPr>
          <a:lstStyle/>
          <a:p>
            <a:r>
              <a:rPr lang="ja-JP" altLang="en-US" sz="1600" b="1" dirty="0">
                <a:solidFill>
                  <a:srgbClr val="000000"/>
                </a:solidFill>
                <a:latin typeface="Calibri" pitchFamily="34" charset="0"/>
                <a:cs typeface="Arial" charset="0"/>
              </a:rPr>
              <a:t>日時：</a:t>
            </a:r>
            <a:r>
              <a:rPr lang="en-US" altLang="ja-JP" sz="1600" b="1" dirty="0" smtClean="0">
                <a:solidFill>
                  <a:srgbClr val="000000"/>
                </a:solidFill>
                <a:latin typeface="Calibri" pitchFamily="34" charset="0"/>
                <a:cs typeface="Arial" charset="0"/>
              </a:rPr>
              <a:t>2016</a:t>
            </a:r>
            <a:r>
              <a:rPr lang="ja-JP" altLang="en-US" sz="1600" b="1" dirty="0" smtClean="0">
                <a:solidFill>
                  <a:srgbClr val="000000"/>
                </a:solidFill>
                <a:latin typeface="Calibri" pitchFamily="34" charset="0"/>
                <a:cs typeface="Arial" charset="0"/>
              </a:rPr>
              <a:t>年</a:t>
            </a:r>
            <a:r>
              <a:rPr lang="en-US" altLang="ja-JP" sz="1600" b="1" dirty="0" smtClean="0">
                <a:solidFill>
                  <a:srgbClr val="000000"/>
                </a:solidFill>
                <a:latin typeface="Calibri" pitchFamily="34" charset="0"/>
                <a:cs typeface="Arial" charset="0"/>
              </a:rPr>
              <a:t>2</a:t>
            </a:r>
            <a:r>
              <a:rPr lang="ja-JP" altLang="en-US" sz="1600" b="1" dirty="0" smtClean="0">
                <a:solidFill>
                  <a:srgbClr val="000000"/>
                </a:solidFill>
                <a:latin typeface="Calibri" pitchFamily="34" charset="0"/>
                <a:cs typeface="Arial" charset="0"/>
              </a:rPr>
              <a:t>月</a:t>
            </a:r>
            <a:r>
              <a:rPr lang="en-US" altLang="ja-JP" sz="1600" b="1" dirty="0" smtClean="0">
                <a:solidFill>
                  <a:srgbClr val="000000"/>
                </a:solidFill>
                <a:latin typeface="Calibri" pitchFamily="34" charset="0"/>
                <a:cs typeface="Arial" charset="0"/>
              </a:rPr>
              <a:t>13</a:t>
            </a:r>
            <a:r>
              <a:rPr lang="ja-JP" altLang="en-US" sz="1600" b="1" dirty="0" smtClean="0">
                <a:solidFill>
                  <a:srgbClr val="000000"/>
                </a:solidFill>
                <a:latin typeface="Calibri" pitchFamily="34" charset="0"/>
                <a:cs typeface="Arial" charset="0"/>
              </a:rPr>
              <a:t>日</a:t>
            </a:r>
            <a:r>
              <a:rPr lang="ja-JP" altLang="en-US" sz="1600" b="1" dirty="0">
                <a:solidFill>
                  <a:srgbClr val="000000"/>
                </a:solidFill>
                <a:latin typeface="Calibri" pitchFamily="34" charset="0"/>
                <a:cs typeface="Arial" charset="0"/>
              </a:rPr>
              <a:t>（土）</a:t>
            </a:r>
            <a:r>
              <a:rPr lang="en-US" altLang="ja-JP" sz="1600" b="1" dirty="0">
                <a:solidFill>
                  <a:srgbClr val="000000"/>
                </a:solidFill>
                <a:latin typeface="Calibri" pitchFamily="34" charset="0"/>
                <a:cs typeface="Arial" charset="0"/>
              </a:rPr>
              <a:t>13</a:t>
            </a:r>
            <a:r>
              <a:rPr lang="ja-JP" altLang="en-US" sz="1600" b="1" dirty="0" smtClean="0">
                <a:solidFill>
                  <a:srgbClr val="000000"/>
                </a:solidFill>
                <a:latin typeface="Calibri" pitchFamily="34" charset="0"/>
                <a:cs typeface="Arial" charset="0"/>
              </a:rPr>
              <a:t>：</a:t>
            </a:r>
            <a:r>
              <a:rPr lang="en-US" altLang="ja-JP" sz="1600" b="1" dirty="0" smtClean="0">
                <a:solidFill>
                  <a:srgbClr val="000000"/>
                </a:solidFill>
                <a:latin typeface="Calibri" pitchFamily="34" charset="0"/>
                <a:cs typeface="Arial" charset="0"/>
              </a:rPr>
              <a:t>30</a:t>
            </a:r>
            <a:r>
              <a:rPr lang="ja-JP" altLang="en-US" sz="1600" b="1" dirty="0">
                <a:solidFill>
                  <a:srgbClr val="000000"/>
                </a:solidFill>
                <a:latin typeface="Calibri" pitchFamily="34" charset="0"/>
                <a:cs typeface="Arial" charset="0"/>
              </a:rPr>
              <a:t>～</a:t>
            </a:r>
            <a:r>
              <a:rPr lang="en-US" altLang="ja-JP" sz="1600" b="1" dirty="0">
                <a:solidFill>
                  <a:srgbClr val="000000"/>
                </a:solidFill>
                <a:latin typeface="Calibri" pitchFamily="34" charset="0"/>
                <a:cs typeface="Arial" charset="0"/>
              </a:rPr>
              <a:t>17</a:t>
            </a:r>
            <a:r>
              <a:rPr lang="ja-JP" altLang="en-US" sz="1600" b="1" dirty="0" smtClean="0">
                <a:solidFill>
                  <a:srgbClr val="000000"/>
                </a:solidFill>
                <a:latin typeface="Calibri" pitchFamily="34" charset="0"/>
                <a:cs typeface="Arial" charset="0"/>
              </a:rPr>
              <a:t>：</a:t>
            </a:r>
            <a:r>
              <a:rPr lang="en-US" altLang="ja-JP" sz="1600" b="1" dirty="0" smtClean="0">
                <a:solidFill>
                  <a:srgbClr val="000000"/>
                </a:solidFill>
                <a:latin typeface="Calibri" pitchFamily="34" charset="0"/>
                <a:cs typeface="Arial" charset="0"/>
              </a:rPr>
              <a:t>30</a:t>
            </a:r>
            <a:endParaRPr lang="en-US" altLang="ja-JP" sz="1600" b="1" dirty="0">
              <a:solidFill>
                <a:srgbClr val="000000"/>
              </a:solidFill>
              <a:latin typeface="Calibri" pitchFamily="34" charset="0"/>
              <a:cs typeface="Arial" charset="0"/>
            </a:endParaRPr>
          </a:p>
          <a:p>
            <a:r>
              <a:rPr lang="ja-JP" altLang="en-US" sz="1600" b="1" dirty="0">
                <a:solidFill>
                  <a:srgbClr val="000000"/>
                </a:solidFill>
                <a:latin typeface="Calibri" pitchFamily="34" charset="0"/>
                <a:cs typeface="Arial" charset="0"/>
              </a:rPr>
              <a:t>場所：東京大学医学部</a:t>
            </a:r>
            <a:r>
              <a:rPr lang="en-US" altLang="ja-JP" sz="1600" b="1" dirty="0">
                <a:solidFill>
                  <a:srgbClr val="000000"/>
                </a:solidFill>
                <a:latin typeface="Calibri" pitchFamily="34" charset="0"/>
                <a:cs typeface="Arial" charset="0"/>
              </a:rPr>
              <a:t>3</a:t>
            </a:r>
            <a:r>
              <a:rPr lang="ja-JP" altLang="en-US" sz="1600" b="1" dirty="0">
                <a:solidFill>
                  <a:srgbClr val="000000"/>
                </a:solidFill>
                <a:latin typeface="Calibri" pitchFamily="34" charset="0"/>
                <a:cs typeface="Arial" charset="0"/>
              </a:rPr>
              <a:t>号館</a:t>
            </a:r>
            <a:r>
              <a:rPr lang="en-US" altLang="ja-JP" sz="1600" b="1" dirty="0">
                <a:solidFill>
                  <a:srgbClr val="000000"/>
                </a:solidFill>
                <a:latin typeface="Calibri" pitchFamily="34" charset="0"/>
                <a:cs typeface="Arial" charset="0"/>
              </a:rPr>
              <a:t>1</a:t>
            </a:r>
            <a:r>
              <a:rPr lang="ja-JP" altLang="en-US" sz="1600" b="1" dirty="0">
                <a:solidFill>
                  <a:srgbClr val="000000"/>
                </a:solidFill>
                <a:latin typeface="Calibri" pitchFamily="34" charset="0"/>
                <a:cs typeface="Arial" charset="0"/>
              </a:rPr>
              <a:t>階</a:t>
            </a:r>
            <a:r>
              <a:rPr lang="en-US" altLang="ja-JP" sz="1600" b="1" dirty="0">
                <a:solidFill>
                  <a:srgbClr val="000000"/>
                </a:solidFill>
                <a:latin typeface="Calibri" pitchFamily="34" charset="0"/>
                <a:cs typeface="Arial" charset="0"/>
              </a:rPr>
              <a:t>N101</a:t>
            </a:r>
            <a:r>
              <a:rPr lang="ja-JP" altLang="en-US" sz="1600" b="1" dirty="0">
                <a:solidFill>
                  <a:srgbClr val="000000"/>
                </a:solidFill>
                <a:latin typeface="Calibri" pitchFamily="34" charset="0"/>
                <a:cs typeface="Arial" charset="0"/>
              </a:rPr>
              <a:t>講義室</a:t>
            </a:r>
          </a:p>
          <a:p>
            <a:r>
              <a:rPr lang="ja-JP" altLang="en-US" sz="1600" b="1" dirty="0">
                <a:solidFill>
                  <a:srgbClr val="000000"/>
                </a:solidFill>
                <a:latin typeface="Calibri" pitchFamily="34" charset="0"/>
                <a:cs typeface="Arial" charset="0"/>
              </a:rPr>
              <a:t>事務局：冨田雅典	</a:t>
            </a:r>
            <a:r>
              <a:rPr lang="en-US" altLang="ja-JP" sz="1600" b="1" dirty="0">
                <a:solidFill>
                  <a:srgbClr val="000000"/>
                </a:solidFill>
                <a:latin typeface="Calibri" pitchFamily="34" charset="0"/>
                <a:cs typeface="Arial" charset="0"/>
              </a:rPr>
              <a:t>mstomita@criepi.denken.or.jp</a:t>
            </a:r>
          </a:p>
          <a:p>
            <a:r>
              <a:rPr lang="ja-JP" altLang="en-US" sz="1600" b="1" dirty="0">
                <a:solidFill>
                  <a:srgbClr val="000000"/>
                </a:solidFill>
                <a:latin typeface="Calibri" pitchFamily="34" charset="0"/>
                <a:cs typeface="Arial" charset="0"/>
              </a:rPr>
              <a:t>世話人：榎本敦	</a:t>
            </a:r>
            <a:r>
              <a:rPr lang="en-US" altLang="ja-JP" sz="1600" b="1" dirty="0">
                <a:solidFill>
                  <a:srgbClr val="000000"/>
                </a:solidFill>
                <a:latin typeface="Calibri" pitchFamily="34" charset="0"/>
                <a:cs typeface="Arial" charset="0"/>
              </a:rPr>
              <a:t>aenomoto@m.u-tokyo.ac.jp</a:t>
            </a:r>
            <a:endParaRPr lang="ja-JP" altLang="en-US" sz="1600" b="1" dirty="0">
              <a:solidFill>
                <a:srgbClr val="000000"/>
              </a:solidFill>
              <a:latin typeface="Calibri" pitchFamily="34" charset="0"/>
              <a:cs typeface="Arial" charset="0"/>
            </a:endParaRPr>
          </a:p>
        </p:txBody>
      </p:sp>
      <p:sp>
        <p:nvSpPr>
          <p:cNvPr id="7" name="テキスト ボックス 6"/>
          <p:cNvSpPr txBox="1">
            <a:spLocks noChangeArrowheads="1"/>
          </p:cNvSpPr>
          <p:nvPr/>
        </p:nvSpPr>
        <p:spPr bwMode="auto">
          <a:xfrm>
            <a:off x="2386266" y="890002"/>
            <a:ext cx="7957122" cy="4832092"/>
          </a:xfrm>
          <a:prstGeom prst="rect">
            <a:avLst/>
          </a:prstGeom>
          <a:noFill/>
          <a:ln w="9525">
            <a:noFill/>
            <a:miter lim="800000"/>
            <a:headEnd/>
            <a:tailEnd/>
          </a:ln>
        </p:spPr>
        <p:txBody>
          <a:bodyPr wrap="square">
            <a:spAutoFit/>
          </a:bodyPr>
          <a:lstStyle/>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退職記念講演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酒井　一夫</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先生</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東京医療保健大学</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就任記念講演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島田　幹男　先生　</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（東京工業大学）</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endParaRPr lang="en-US" altLang="ja-JP"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就任・学位取得記念</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安原　</a:t>
            </a:r>
            <a:r>
              <a:rPr lang="ja-JP" altLang="en-US" sz="2800" b="1"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Arial" panose="020B0604020202020204" pitchFamily="34" charset="0"/>
              </a:rPr>
              <a:t>崇</a:t>
            </a:r>
            <a:r>
              <a:rPr lang="ja-JP" altLang="en-US" sz="2800" b="1"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Arial" panose="020B0604020202020204" pitchFamily="34" charset="0"/>
              </a:rPr>
              <a:t>哲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先生</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（東京大学</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学位取得記念講演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福地　命</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先生　　　</a:t>
            </a:r>
            <a:r>
              <a:rPr lang="ja-JP" altLang="en-US" sz="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東京工業大学）</a:t>
            </a:r>
          </a:p>
        </p:txBody>
      </p:sp>
      <p:sp>
        <p:nvSpPr>
          <p:cNvPr id="13316" name="Text Box 5"/>
          <p:cNvSpPr txBox="1">
            <a:spLocks noChangeArrowheads="1"/>
          </p:cNvSpPr>
          <p:nvPr/>
        </p:nvSpPr>
        <p:spPr bwMode="auto">
          <a:xfrm>
            <a:off x="3019685" y="133944"/>
            <a:ext cx="6261651" cy="646331"/>
          </a:xfrm>
          <a:prstGeom prst="rect">
            <a:avLst/>
          </a:prstGeom>
          <a:noFill/>
          <a:ln w="9525">
            <a:noFill/>
            <a:miter lim="800000"/>
            <a:headEnd/>
            <a:tailEnd/>
          </a:ln>
        </p:spPr>
        <p:txBody>
          <a:bodyPr wrap="none">
            <a:spAutoFit/>
          </a:bodyPr>
          <a:lstStyle/>
          <a:p>
            <a:r>
              <a:rPr lang="ja-JP" altLang="en-US" sz="3600" b="1" dirty="0">
                <a:solidFill>
                  <a:srgbClr val="000000"/>
                </a:solidFill>
                <a:latin typeface="HGPｺﾞｼｯｸE" panose="020B0900000000000000" pitchFamily="50" charset="-128"/>
                <a:ea typeface="HGPｺﾞｼｯｸE" panose="020B0900000000000000" pitchFamily="50" charset="-128"/>
              </a:rPr>
              <a:t>平成</a:t>
            </a:r>
            <a:r>
              <a:rPr lang="en-US" altLang="ja-JP" sz="3600" b="1" dirty="0" smtClean="0">
                <a:solidFill>
                  <a:srgbClr val="000000"/>
                </a:solidFill>
                <a:latin typeface="HGPｺﾞｼｯｸE" panose="020B0900000000000000" pitchFamily="50" charset="-128"/>
                <a:ea typeface="HGPｺﾞｼｯｸE" panose="020B0900000000000000" pitchFamily="50" charset="-128"/>
              </a:rPr>
              <a:t>28</a:t>
            </a:r>
            <a:r>
              <a:rPr lang="ja-JP" altLang="en-US" sz="3600" b="1" dirty="0" smtClean="0">
                <a:solidFill>
                  <a:srgbClr val="000000"/>
                </a:solidFill>
                <a:latin typeface="HGPｺﾞｼｯｸE" panose="020B0900000000000000" pitchFamily="50" charset="-128"/>
                <a:ea typeface="HGPｺﾞｼｯｸE" panose="020B0900000000000000" pitchFamily="50" charset="-128"/>
              </a:rPr>
              <a:t>年</a:t>
            </a:r>
            <a:r>
              <a:rPr lang="ja-JP" altLang="en-US" sz="3600" b="1" dirty="0">
                <a:solidFill>
                  <a:srgbClr val="000000"/>
                </a:solidFill>
                <a:latin typeface="HGPｺﾞｼｯｸE" panose="020B0900000000000000" pitchFamily="50" charset="-128"/>
                <a:ea typeface="HGPｺﾞｼｯｸE" panose="020B0900000000000000" pitchFamily="50" charset="-128"/>
              </a:rPr>
              <a:t>東京</a:t>
            </a:r>
            <a:r>
              <a:rPr lang="en-US" altLang="ja-JP" sz="3600" b="1" dirty="0">
                <a:solidFill>
                  <a:srgbClr val="000000"/>
                </a:solidFill>
                <a:latin typeface="HGPｺﾞｼｯｸE" panose="020B0900000000000000" pitchFamily="50" charset="-128"/>
                <a:ea typeface="HGPｺﾞｼｯｸE" panose="020B0900000000000000" pitchFamily="50" charset="-128"/>
              </a:rPr>
              <a:t>RBC</a:t>
            </a:r>
            <a:r>
              <a:rPr lang="ja-JP" altLang="en-US" sz="3600" b="1" dirty="0">
                <a:solidFill>
                  <a:srgbClr val="000000"/>
                </a:solidFill>
                <a:latin typeface="HGPｺﾞｼｯｸE" panose="020B0900000000000000" pitchFamily="50" charset="-128"/>
                <a:ea typeface="HGPｺﾞｼｯｸE" panose="020B0900000000000000" pitchFamily="50" charset="-128"/>
              </a:rPr>
              <a:t>新春放談会</a:t>
            </a:r>
          </a:p>
        </p:txBody>
      </p:sp>
    </p:spTree>
    <p:extLst>
      <p:ext uri="{BB962C8B-B14F-4D97-AF65-F5344CB8AC3E}">
        <p14:creationId xmlns:p14="http://schemas.microsoft.com/office/powerpoint/2010/main" val="33905225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4337" name="テキスト ボックス 4"/>
          <p:cNvSpPr txBox="1">
            <a:spLocks noChangeArrowheads="1"/>
          </p:cNvSpPr>
          <p:nvPr/>
        </p:nvSpPr>
        <p:spPr bwMode="auto">
          <a:xfrm>
            <a:off x="1631951" y="15240"/>
            <a:ext cx="5973763" cy="4401205"/>
          </a:xfrm>
          <a:prstGeom prst="rect">
            <a:avLst/>
          </a:prstGeom>
          <a:noFill/>
          <a:ln w="9525">
            <a:noFill/>
            <a:miter lim="800000"/>
            <a:headEnd/>
            <a:tailEnd/>
          </a:ln>
        </p:spPr>
        <p:txBody>
          <a:bodyPr>
            <a:spAutoFit/>
          </a:bodyPr>
          <a:lstStyle/>
          <a:p>
            <a:pPr algn="ctr"/>
            <a:r>
              <a:rPr lang="ja-JP" altLang="en-US" sz="1400" b="1" dirty="0">
                <a:latin typeface="Calibri" pitchFamily="34" charset="0"/>
                <a:cs typeface="Arial" charset="0"/>
              </a:rPr>
              <a:t>「ご案内」</a:t>
            </a:r>
          </a:p>
          <a:p>
            <a:r>
              <a:rPr lang="ja-JP" altLang="en-US" sz="1400" dirty="0">
                <a:solidFill>
                  <a:srgbClr val="000000"/>
                </a:solidFill>
                <a:latin typeface="Calibri" pitchFamily="34" charset="0"/>
                <a:cs typeface="Arial" charset="0"/>
              </a:rPr>
              <a:t>東京</a:t>
            </a:r>
            <a:r>
              <a:rPr lang="en-US" altLang="ja-JP" sz="1400" dirty="0">
                <a:solidFill>
                  <a:srgbClr val="000000"/>
                </a:solidFill>
                <a:latin typeface="Calibri" pitchFamily="34" charset="0"/>
                <a:cs typeface="Arial" charset="0"/>
              </a:rPr>
              <a:t>RBC(Radiation Biology Conference)</a:t>
            </a:r>
            <a:r>
              <a:rPr lang="ja-JP" altLang="en-US" sz="1400" dirty="0">
                <a:solidFill>
                  <a:srgbClr val="000000"/>
                </a:solidFill>
                <a:latin typeface="Calibri" pitchFamily="34" charset="0"/>
                <a:cs typeface="Arial" charset="0"/>
              </a:rPr>
              <a:t>では、平成</a:t>
            </a:r>
            <a:r>
              <a:rPr lang="en-US" altLang="ja-JP" sz="1400" dirty="0" smtClean="0">
                <a:solidFill>
                  <a:srgbClr val="000000"/>
                </a:solidFill>
                <a:latin typeface="Calibri" pitchFamily="34" charset="0"/>
                <a:cs typeface="Arial" charset="0"/>
              </a:rPr>
              <a:t>27</a:t>
            </a:r>
            <a:r>
              <a:rPr lang="ja-JP" altLang="en-US" sz="1400" dirty="0" smtClean="0">
                <a:solidFill>
                  <a:srgbClr val="000000"/>
                </a:solidFill>
                <a:latin typeface="Calibri" pitchFamily="34" charset="0"/>
                <a:cs typeface="Arial" charset="0"/>
              </a:rPr>
              <a:t>年</a:t>
            </a:r>
            <a:r>
              <a:rPr lang="en-US" altLang="ja-JP" sz="1400" dirty="0">
                <a:solidFill>
                  <a:srgbClr val="000000"/>
                </a:solidFill>
                <a:latin typeface="Calibri" pitchFamily="34" charset="0"/>
                <a:cs typeface="Arial" charset="0"/>
              </a:rPr>
              <a:t>3</a:t>
            </a:r>
            <a:r>
              <a:rPr lang="ja-JP" altLang="en-US" sz="1400" dirty="0">
                <a:solidFill>
                  <a:srgbClr val="000000"/>
                </a:solidFill>
                <a:latin typeface="Calibri" pitchFamily="34" charset="0"/>
                <a:cs typeface="Arial" charset="0"/>
              </a:rPr>
              <a:t>月</a:t>
            </a:r>
            <a:r>
              <a:rPr lang="ja-JP" altLang="en-US" sz="1400" dirty="0" smtClean="0">
                <a:solidFill>
                  <a:srgbClr val="000000"/>
                </a:solidFill>
                <a:latin typeface="Calibri" pitchFamily="34" charset="0"/>
                <a:cs typeface="Arial" charset="0"/>
              </a:rPr>
              <a:t>に放射線医学総合研究所を定年</a:t>
            </a:r>
            <a:r>
              <a:rPr lang="ja-JP" altLang="en-US" sz="1400" dirty="0">
                <a:solidFill>
                  <a:srgbClr val="000000"/>
                </a:solidFill>
                <a:latin typeface="Calibri" pitchFamily="34" charset="0"/>
                <a:cs typeface="Arial" charset="0"/>
              </a:rPr>
              <a:t>退職</a:t>
            </a:r>
            <a:r>
              <a:rPr lang="ja-JP" altLang="en-US" sz="1400" dirty="0" smtClean="0">
                <a:solidFill>
                  <a:srgbClr val="000000"/>
                </a:solidFill>
                <a:latin typeface="Calibri" pitchFamily="34" charset="0"/>
                <a:cs typeface="Arial" charset="0"/>
              </a:rPr>
              <a:t>されました酒井一夫先生に</a:t>
            </a:r>
            <a:r>
              <a:rPr lang="ja-JP" altLang="en-US" sz="1400" dirty="0">
                <a:solidFill>
                  <a:srgbClr val="000000"/>
                </a:solidFill>
                <a:latin typeface="Calibri" pitchFamily="34" charset="0"/>
                <a:cs typeface="Arial" charset="0"/>
              </a:rPr>
              <a:t>退職記念講演を</a:t>
            </a:r>
            <a:r>
              <a:rPr lang="ja-JP" altLang="en-US" sz="1400" dirty="0" smtClean="0">
                <a:solidFill>
                  <a:srgbClr val="000000"/>
                </a:solidFill>
                <a:latin typeface="Calibri" pitchFamily="34" charset="0"/>
                <a:cs typeface="Arial" charset="0"/>
              </a:rPr>
              <a:t>、東京工業大学の島田幹男先生に就任記念講演</a:t>
            </a:r>
            <a:r>
              <a:rPr lang="ja-JP" altLang="en-US" sz="1400" dirty="0">
                <a:solidFill>
                  <a:srgbClr val="000000"/>
                </a:solidFill>
                <a:latin typeface="Calibri" pitchFamily="34" charset="0"/>
                <a:cs typeface="Arial" charset="0"/>
              </a:rPr>
              <a:t>を</a:t>
            </a:r>
            <a:r>
              <a:rPr lang="ja-JP" altLang="en-US" sz="1400" dirty="0" smtClean="0">
                <a:solidFill>
                  <a:srgbClr val="000000"/>
                </a:solidFill>
                <a:latin typeface="Calibri" pitchFamily="34" charset="0"/>
                <a:cs typeface="Arial" charset="0"/>
              </a:rPr>
              <a:t>、東京大学の安原</a:t>
            </a:r>
            <a:r>
              <a:rPr lang="ja-JP" altLang="en-US" sz="1400" dirty="0" smtClean="0">
                <a:latin typeface="ＭＳ Ｐゴシック" panose="020B0600070205080204" pitchFamily="50" charset="-128"/>
                <a:cs typeface="Arial" panose="020B0604020202020204" pitchFamily="34" charset="0"/>
              </a:rPr>
              <a:t>崇哲先生には就任・学位取得記念講演を、</a:t>
            </a:r>
            <a:r>
              <a:rPr lang="ja-JP" altLang="en-US" sz="1400" dirty="0" smtClean="0">
                <a:solidFill>
                  <a:srgbClr val="000000"/>
                </a:solidFill>
                <a:latin typeface="Calibri" pitchFamily="34" charset="0"/>
                <a:cs typeface="Arial" charset="0"/>
              </a:rPr>
              <a:t>東京</a:t>
            </a:r>
            <a:r>
              <a:rPr lang="ja-JP" altLang="en-US" sz="1400" dirty="0">
                <a:solidFill>
                  <a:srgbClr val="000000"/>
                </a:solidFill>
                <a:latin typeface="Calibri" pitchFamily="34" charset="0"/>
                <a:cs typeface="Arial" charset="0"/>
              </a:rPr>
              <a:t>工業大学において学位を取得</a:t>
            </a:r>
            <a:r>
              <a:rPr lang="ja-JP" altLang="en-US" sz="1400" dirty="0" smtClean="0">
                <a:solidFill>
                  <a:srgbClr val="000000"/>
                </a:solidFill>
                <a:latin typeface="Calibri" pitchFamily="34" charset="0"/>
                <a:cs typeface="Arial" charset="0"/>
              </a:rPr>
              <a:t>された福地命先生</a:t>
            </a:r>
            <a:r>
              <a:rPr lang="ja-JP" altLang="en-US" sz="1400" dirty="0">
                <a:solidFill>
                  <a:srgbClr val="000000"/>
                </a:solidFill>
                <a:latin typeface="Calibri" pitchFamily="34" charset="0"/>
                <a:cs typeface="Arial" charset="0"/>
              </a:rPr>
              <a:t>に学位取得記念講演をそれぞれお願いし、新春放談会を開催致します。皆様のご参加をお待ち申し上げます。なお、参加ご希望の方は準備の都合上、</a:t>
            </a:r>
            <a:r>
              <a:rPr lang="en-US" altLang="ja-JP" sz="1400" dirty="0" smtClean="0">
                <a:solidFill>
                  <a:srgbClr val="000000"/>
                </a:solidFill>
                <a:latin typeface="Calibri" pitchFamily="34" charset="0"/>
                <a:cs typeface="Arial" charset="0"/>
              </a:rPr>
              <a:t>1/30</a:t>
            </a:r>
            <a:r>
              <a:rPr lang="ja-JP" altLang="en-US" sz="1400" dirty="0" smtClean="0">
                <a:solidFill>
                  <a:srgbClr val="000000"/>
                </a:solidFill>
                <a:latin typeface="Calibri" pitchFamily="34" charset="0"/>
                <a:cs typeface="Arial" charset="0"/>
              </a:rPr>
              <a:t>日</a:t>
            </a:r>
            <a:r>
              <a:rPr lang="en-US" altLang="ja-JP" sz="1400" dirty="0" smtClean="0">
                <a:solidFill>
                  <a:srgbClr val="000000"/>
                </a:solidFill>
                <a:latin typeface="Calibri" pitchFamily="34" charset="0"/>
                <a:cs typeface="Arial" charset="0"/>
              </a:rPr>
              <a:t>(</a:t>
            </a:r>
            <a:r>
              <a:rPr lang="ja-JP" altLang="en-US" sz="1400" dirty="0" smtClean="0">
                <a:solidFill>
                  <a:srgbClr val="000000"/>
                </a:solidFill>
                <a:latin typeface="Calibri" pitchFamily="34" charset="0"/>
                <a:cs typeface="Arial" charset="0"/>
              </a:rPr>
              <a:t>土曜）までに、懇親会</a:t>
            </a:r>
            <a:r>
              <a:rPr lang="ja-JP" altLang="en-US" sz="1400" dirty="0">
                <a:solidFill>
                  <a:srgbClr val="000000"/>
                </a:solidFill>
                <a:latin typeface="Calibri" pitchFamily="34" charset="0"/>
                <a:cs typeface="Arial" charset="0"/>
              </a:rPr>
              <a:t>の参加の有無も含め</a:t>
            </a:r>
            <a:r>
              <a:rPr lang="ja-JP" altLang="en-US" sz="1400" dirty="0" smtClean="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東大・医・</a:t>
            </a:r>
            <a:r>
              <a:rPr lang="ja-JP" altLang="en-US" sz="1400" dirty="0" smtClean="0">
                <a:solidFill>
                  <a:srgbClr val="000000"/>
                </a:solidFill>
                <a:latin typeface="Calibri" pitchFamily="34" charset="0"/>
                <a:cs typeface="Arial" charset="0"/>
              </a:rPr>
              <a:t>榎本まで</a:t>
            </a:r>
            <a:endParaRPr lang="ja-JP" altLang="en-US" sz="1400" dirty="0">
              <a:solidFill>
                <a:srgbClr val="000000"/>
              </a:solidFill>
              <a:latin typeface="Calibri" pitchFamily="34" charset="0"/>
              <a:cs typeface="Arial" charset="0"/>
            </a:endParaRPr>
          </a:p>
          <a:p>
            <a:r>
              <a:rPr lang="ja-JP" altLang="en-US" sz="1400" dirty="0" smtClean="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hlinkClick r:id="rId3"/>
              </a:rPr>
              <a:t>aenmoto@m.u-tokyo.ac.jp</a:t>
            </a:r>
            <a:r>
              <a:rPr lang="en-US" altLang="ja-JP" sz="1400" dirty="0" smtClean="0">
                <a:solidFill>
                  <a:srgbClr val="000000"/>
                </a:solidFill>
                <a:latin typeface="Calibri" pitchFamily="34" charset="0"/>
                <a:cs typeface="Arial" charset="0"/>
              </a:rPr>
              <a:t> </a:t>
            </a:r>
            <a:r>
              <a:rPr lang="ja-JP" altLang="en-US" sz="1400" dirty="0" smtClean="0">
                <a:solidFill>
                  <a:srgbClr val="000000"/>
                </a:solidFill>
                <a:latin typeface="Calibri" pitchFamily="34" charset="0"/>
                <a:cs typeface="Arial" charset="0"/>
              </a:rPr>
              <a:t>）お知らせ</a:t>
            </a:r>
            <a:r>
              <a:rPr lang="ja-JP" altLang="en-US" sz="1400" dirty="0">
                <a:solidFill>
                  <a:srgbClr val="000000"/>
                </a:solidFill>
                <a:latin typeface="Calibri" pitchFamily="34" charset="0"/>
                <a:cs typeface="Arial" charset="0"/>
              </a:rPr>
              <a:t>下さい。</a:t>
            </a:r>
          </a:p>
          <a:p>
            <a:r>
              <a:rPr lang="ja-JP" altLang="en-US" sz="1400" dirty="0">
                <a:solidFill>
                  <a:srgbClr val="000000"/>
                </a:solidFill>
                <a:latin typeface="Calibri" pitchFamily="34" charset="0"/>
                <a:cs typeface="Arial" charset="0"/>
              </a:rPr>
              <a:t>何卒宜しくお願い申し上げます</a:t>
            </a:r>
            <a:r>
              <a:rPr lang="ja-JP" altLang="en-US" sz="1400" dirty="0" smtClean="0">
                <a:solidFill>
                  <a:srgbClr val="000000"/>
                </a:solidFill>
                <a:latin typeface="Calibri" pitchFamily="34" charset="0"/>
                <a:cs typeface="Arial" charset="0"/>
              </a:rPr>
              <a:t>。</a:t>
            </a:r>
            <a:endParaRPr lang="ja-JP" altLang="en-US" sz="1400" dirty="0">
              <a:solidFill>
                <a:srgbClr val="000000"/>
              </a:solidFill>
              <a:latin typeface="Calibri" pitchFamily="34" charset="0"/>
              <a:cs typeface="Arial" charset="0"/>
            </a:endParaRPr>
          </a:p>
          <a:p>
            <a:pPr algn="ctr"/>
            <a:r>
              <a:rPr lang="ja-JP" altLang="en-US" sz="1400" dirty="0">
                <a:solidFill>
                  <a:srgbClr val="000000"/>
                </a:solidFill>
                <a:latin typeface="Calibri" pitchFamily="34" charset="0"/>
                <a:cs typeface="Arial" charset="0"/>
              </a:rPr>
              <a:t>記</a:t>
            </a:r>
          </a:p>
          <a:p>
            <a:r>
              <a:rPr lang="ja-JP" altLang="en-US" sz="1400" dirty="0">
                <a:solidFill>
                  <a:srgbClr val="000000"/>
                </a:solidFill>
                <a:latin typeface="Calibri" pitchFamily="34" charset="0"/>
                <a:cs typeface="Arial" charset="0"/>
              </a:rPr>
              <a:t>平成</a:t>
            </a:r>
            <a:r>
              <a:rPr lang="en-US" altLang="ja-JP" sz="1400" dirty="0" smtClean="0">
                <a:solidFill>
                  <a:srgbClr val="000000"/>
                </a:solidFill>
                <a:latin typeface="Calibri" pitchFamily="34" charset="0"/>
                <a:cs typeface="Arial" charset="0"/>
              </a:rPr>
              <a:t>28</a:t>
            </a:r>
            <a:r>
              <a:rPr lang="ja-JP" altLang="en-US" sz="1400" dirty="0" smtClean="0">
                <a:solidFill>
                  <a:srgbClr val="000000"/>
                </a:solidFill>
                <a:latin typeface="Calibri" pitchFamily="34" charset="0"/>
                <a:cs typeface="Arial" charset="0"/>
              </a:rPr>
              <a:t>年</a:t>
            </a:r>
            <a:r>
              <a:rPr lang="ja-JP" altLang="en-US" sz="1400" dirty="0">
                <a:solidFill>
                  <a:srgbClr val="000000"/>
                </a:solidFill>
                <a:latin typeface="Calibri" pitchFamily="34" charset="0"/>
                <a:cs typeface="Arial" charset="0"/>
              </a:rPr>
              <a:t>東京</a:t>
            </a:r>
            <a:r>
              <a:rPr lang="en-US" altLang="ja-JP" sz="1400" dirty="0">
                <a:solidFill>
                  <a:srgbClr val="000000"/>
                </a:solidFill>
                <a:latin typeface="Calibri" pitchFamily="34" charset="0"/>
                <a:cs typeface="Arial" charset="0"/>
              </a:rPr>
              <a:t>RBC</a:t>
            </a:r>
            <a:r>
              <a:rPr lang="ja-JP" altLang="en-US" sz="1400" dirty="0">
                <a:solidFill>
                  <a:srgbClr val="000000"/>
                </a:solidFill>
                <a:latin typeface="Calibri" pitchFamily="34" charset="0"/>
                <a:cs typeface="Arial" charset="0"/>
              </a:rPr>
              <a:t>新春放談会</a:t>
            </a:r>
          </a:p>
          <a:p>
            <a:r>
              <a:rPr lang="ja-JP" altLang="en-US" sz="1400" dirty="0">
                <a:solidFill>
                  <a:srgbClr val="000000"/>
                </a:solidFill>
                <a:latin typeface="Calibri" pitchFamily="34" charset="0"/>
                <a:cs typeface="Arial" charset="0"/>
              </a:rPr>
              <a:t>日時：</a:t>
            </a:r>
            <a:r>
              <a:rPr lang="en-US" altLang="ja-JP" sz="1400" dirty="0" smtClean="0">
                <a:solidFill>
                  <a:srgbClr val="000000"/>
                </a:solidFill>
                <a:latin typeface="Calibri" pitchFamily="34" charset="0"/>
                <a:cs typeface="Arial" charset="0"/>
              </a:rPr>
              <a:t>2016</a:t>
            </a:r>
            <a:r>
              <a:rPr lang="ja-JP" altLang="en-US" sz="1400" dirty="0" smtClean="0">
                <a:solidFill>
                  <a:srgbClr val="000000"/>
                </a:solidFill>
                <a:latin typeface="Calibri" pitchFamily="34" charset="0"/>
                <a:cs typeface="Arial" charset="0"/>
              </a:rPr>
              <a:t>年</a:t>
            </a:r>
            <a:r>
              <a:rPr lang="en-US" altLang="ja-JP" sz="1400" dirty="0" smtClean="0">
                <a:solidFill>
                  <a:srgbClr val="000000"/>
                </a:solidFill>
                <a:latin typeface="Calibri" pitchFamily="34" charset="0"/>
                <a:cs typeface="Arial" charset="0"/>
              </a:rPr>
              <a:t>2</a:t>
            </a:r>
            <a:r>
              <a:rPr lang="ja-JP" altLang="en-US" sz="1400" dirty="0" smtClean="0">
                <a:solidFill>
                  <a:srgbClr val="000000"/>
                </a:solidFill>
                <a:latin typeface="Calibri" pitchFamily="34" charset="0"/>
                <a:cs typeface="Arial" charset="0"/>
              </a:rPr>
              <a:t>月</a:t>
            </a:r>
            <a:r>
              <a:rPr lang="en-US" altLang="ja-JP" sz="1400" dirty="0" smtClean="0">
                <a:solidFill>
                  <a:srgbClr val="000000"/>
                </a:solidFill>
                <a:latin typeface="Calibri" pitchFamily="34" charset="0"/>
                <a:cs typeface="Arial" charset="0"/>
              </a:rPr>
              <a:t>13</a:t>
            </a:r>
            <a:r>
              <a:rPr lang="ja-JP" altLang="en-US" sz="1400" dirty="0" smtClean="0">
                <a:solidFill>
                  <a:srgbClr val="000000"/>
                </a:solidFill>
                <a:latin typeface="Calibri" pitchFamily="34" charset="0"/>
                <a:cs typeface="Arial" charset="0"/>
              </a:rPr>
              <a:t>日</a:t>
            </a:r>
            <a:r>
              <a:rPr lang="en-US" altLang="ja-JP" sz="1400" dirty="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土</a:t>
            </a:r>
            <a:r>
              <a:rPr lang="en-US" altLang="ja-JP" sz="1400" dirty="0">
                <a:solidFill>
                  <a:srgbClr val="000000"/>
                </a:solidFill>
                <a:latin typeface="Calibri" pitchFamily="34" charset="0"/>
                <a:cs typeface="Arial" charset="0"/>
              </a:rPr>
              <a:t>) </a:t>
            </a:r>
            <a:r>
              <a:rPr lang="en-US" altLang="ja-JP" sz="1400" dirty="0" smtClean="0">
                <a:solidFill>
                  <a:srgbClr val="000000"/>
                </a:solidFill>
                <a:latin typeface="Calibri" pitchFamily="34" charset="0"/>
                <a:cs typeface="Arial" charset="0"/>
              </a:rPr>
              <a:t>13:30</a:t>
            </a:r>
            <a:r>
              <a:rPr lang="ja-JP" altLang="en-US" sz="1400" dirty="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rPr>
              <a:t>17</a:t>
            </a:r>
            <a:r>
              <a:rPr lang="ja-JP" altLang="en-US" sz="1400" dirty="0" smtClean="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rPr>
              <a:t>30 (13</a:t>
            </a:r>
            <a:r>
              <a:rPr lang="ja-JP" altLang="en-US" sz="1400" dirty="0" smtClean="0">
                <a:solidFill>
                  <a:srgbClr val="000000"/>
                </a:solidFill>
                <a:latin typeface="Calibri" pitchFamily="34" charset="0"/>
                <a:cs typeface="Arial" charset="0"/>
              </a:rPr>
              <a:t>時より受付）</a:t>
            </a:r>
            <a:endParaRPr lang="ja-JP" altLang="en-US"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場所：</a:t>
            </a:r>
            <a:r>
              <a:rPr lang="ja-JP" altLang="en-US" sz="1400" dirty="0">
                <a:solidFill>
                  <a:srgbClr val="000000"/>
                </a:solidFill>
                <a:latin typeface="Calibri" pitchFamily="34" charset="0"/>
              </a:rPr>
              <a:t>東京大学医学部</a:t>
            </a:r>
            <a:r>
              <a:rPr lang="en-US" altLang="ja-JP" sz="1400" dirty="0">
                <a:solidFill>
                  <a:srgbClr val="000000"/>
                </a:solidFill>
                <a:latin typeface="Calibri" pitchFamily="34" charset="0"/>
              </a:rPr>
              <a:t>3</a:t>
            </a:r>
            <a:r>
              <a:rPr lang="ja-JP" altLang="en-US" sz="1400" dirty="0">
                <a:solidFill>
                  <a:srgbClr val="000000"/>
                </a:solidFill>
                <a:latin typeface="Calibri" pitchFamily="34" charset="0"/>
              </a:rPr>
              <a:t>号館</a:t>
            </a:r>
            <a:r>
              <a:rPr lang="en-US" altLang="ja-JP" sz="1400" dirty="0">
                <a:solidFill>
                  <a:srgbClr val="000000"/>
                </a:solidFill>
                <a:latin typeface="Calibri" pitchFamily="34" charset="0"/>
              </a:rPr>
              <a:t>1</a:t>
            </a:r>
            <a:r>
              <a:rPr lang="ja-JP" altLang="en-US" sz="1400" dirty="0">
                <a:solidFill>
                  <a:srgbClr val="000000"/>
                </a:solidFill>
                <a:latin typeface="Calibri" pitchFamily="34" charset="0"/>
              </a:rPr>
              <a:t>階</a:t>
            </a:r>
            <a:r>
              <a:rPr lang="en-US" altLang="ja-JP" sz="1400" dirty="0">
                <a:solidFill>
                  <a:srgbClr val="000000"/>
                </a:solidFill>
                <a:latin typeface="Calibri" pitchFamily="34" charset="0"/>
              </a:rPr>
              <a:t>N101</a:t>
            </a:r>
            <a:r>
              <a:rPr lang="ja-JP" altLang="en-US" sz="1400" dirty="0">
                <a:solidFill>
                  <a:srgbClr val="000000"/>
                </a:solidFill>
                <a:latin typeface="Calibri" pitchFamily="34" charset="0"/>
              </a:rPr>
              <a:t>講義室　</a:t>
            </a:r>
            <a:r>
              <a:rPr lang="ja-JP" altLang="en-US" sz="1400" dirty="0">
                <a:solidFill>
                  <a:srgbClr val="000000"/>
                </a:solidFill>
                <a:latin typeface="Calibri" pitchFamily="34" charset="0"/>
                <a:cs typeface="Arial" charset="0"/>
              </a:rPr>
              <a:t>（東京都文京区本郷７－３－１）</a:t>
            </a:r>
            <a:endParaRPr lang="en-US" altLang="ja-JP"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　　　　</a:t>
            </a:r>
            <a:r>
              <a:rPr lang="en-US" altLang="ja-JP" sz="1400" dirty="0">
                <a:solidFill>
                  <a:srgbClr val="000000"/>
                </a:solidFill>
                <a:latin typeface="Calibri" pitchFamily="34" charset="0"/>
                <a:cs typeface="Arial" charset="0"/>
              </a:rPr>
              <a:t>(</a:t>
            </a:r>
            <a:r>
              <a:rPr lang="en-US" altLang="ja-JP" sz="1400" u="sng" dirty="0">
                <a:hlinkClick r:id="rId4"/>
              </a:rPr>
              <a:t>http://www.m.u-tokyo.ac.jp/information/map_hongoarea.html</a:t>
            </a:r>
            <a:r>
              <a:rPr lang="en-US" altLang="ja-JP" sz="1400" u="sng" dirty="0" smtClean="0"/>
              <a:t>）</a:t>
            </a:r>
          </a:p>
          <a:p>
            <a:r>
              <a:rPr lang="ja-JP" altLang="en-US" sz="1400" u="sng" dirty="0" smtClean="0">
                <a:solidFill>
                  <a:srgbClr val="000000"/>
                </a:solidFill>
                <a:latin typeface="Calibri" pitchFamily="34" charset="0"/>
                <a:cs typeface="Arial" charset="0"/>
              </a:rPr>
              <a:t>注意：医・</a:t>
            </a:r>
            <a:r>
              <a:rPr lang="en-US" altLang="ja-JP" sz="1400" u="sng" dirty="0" smtClean="0">
                <a:solidFill>
                  <a:srgbClr val="000000"/>
                </a:solidFill>
                <a:latin typeface="Calibri" pitchFamily="34" charset="0"/>
                <a:cs typeface="Arial" charset="0"/>
              </a:rPr>
              <a:t>3</a:t>
            </a:r>
            <a:r>
              <a:rPr lang="ja-JP" altLang="en-US" sz="1400" u="sng" dirty="0" smtClean="0">
                <a:solidFill>
                  <a:srgbClr val="000000"/>
                </a:solidFill>
                <a:latin typeface="Calibri" pitchFamily="34" charset="0"/>
                <a:cs typeface="Arial" charset="0"/>
              </a:rPr>
              <a:t>号館玄関</a:t>
            </a:r>
            <a:r>
              <a:rPr lang="ja-JP" altLang="en-US" sz="1400" u="sng" dirty="0">
                <a:solidFill>
                  <a:srgbClr val="000000"/>
                </a:solidFill>
                <a:latin typeface="Calibri" pitchFamily="34" charset="0"/>
                <a:cs typeface="Arial" charset="0"/>
              </a:rPr>
              <a:t>ドア</a:t>
            </a:r>
            <a:r>
              <a:rPr lang="ja-JP" altLang="en-US" sz="1400" u="sng" dirty="0" smtClean="0">
                <a:solidFill>
                  <a:srgbClr val="000000"/>
                </a:solidFill>
                <a:latin typeface="Calibri" pitchFamily="34" charset="0"/>
                <a:cs typeface="Arial" charset="0"/>
              </a:rPr>
              <a:t>は</a:t>
            </a:r>
            <a:r>
              <a:rPr lang="en-US" altLang="ja-JP" sz="1400" u="sng" dirty="0" smtClean="0">
                <a:solidFill>
                  <a:srgbClr val="000000"/>
                </a:solidFill>
                <a:latin typeface="Calibri" pitchFamily="34" charset="0"/>
                <a:cs typeface="Arial" charset="0"/>
              </a:rPr>
              <a:t>13-14</a:t>
            </a:r>
            <a:r>
              <a:rPr lang="ja-JP" altLang="en-US" sz="1400" u="sng" dirty="0" smtClean="0">
                <a:solidFill>
                  <a:srgbClr val="000000"/>
                </a:solidFill>
                <a:latin typeface="Calibri" pitchFamily="34" charset="0"/>
                <a:cs typeface="Arial" charset="0"/>
              </a:rPr>
              <a:t>時まで解除されておりますが、</a:t>
            </a:r>
            <a:r>
              <a:rPr lang="en-US" altLang="ja-JP" sz="1400" u="sng" dirty="0" smtClean="0">
                <a:solidFill>
                  <a:srgbClr val="000000"/>
                </a:solidFill>
                <a:latin typeface="Calibri" pitchFamily="34" charset="0"/>
                <a:cs typeface="Arial" charset="0"/>
              </a:rPr>
              <a:t>14</a:t>
            </a:r>
            <a:r>
              <a:rPr lang="ja-JP" altLang="en-US" sz="1400" u="sng" dirty="0" smtClean="0">
                <a:solidFill>
                  <a:srgbClr val="000000"/>
                </a:solidFill>
                <a:latin typeface="Calibri" pitchFamily="34" charset="0"/>
                <a:cs typeface="Arial" charset="0"/>
              </a:rPr>
              <a:t>時以降はロックされてしまいます。</a:t>
            </a:r>
            <a:r>
              <a:rPr lang="en-US" altLang="ja-JP" sz="1400" u="sng" dirty="0" smtClean="0">
                <a:solidFill>
                  <a:srgbClr val="000000"/>
                </a:solidFill>
                <a:latin typeface="Calibri" pitchFamily="34" charset="0"/>
                <a:cs typeface="Arial" charset="0"/>
              </a:rPr>
              <a:t>14</a:t>
            </a:r>
            <a:r>
              <a:rPr lang="ja-JP" altLang="en-US" sz="1400" u="sng" dirty="0" smtClean="0">
                <a:solidFill>
                  <a:srgbClr val="000000"/>
                </a:solidFill>
                <a:latin typeface="Calibri" pitchFamily="34" charset="0"/>
                <a:cs typeface="Arial" charset="0"/>
              </a:rPr>
              <a:t>時以降にご参加される方は玄関入口の掲示をご覧ください。</a:t>
            </a:r>
            <a:endParaRPr lang="en-US" altLang="ja-JP"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懇親会：本郷近辺</a:t>
            </a:r>
            <a:endParaRPr lang="ja-JP" altLang="en-US" sz="1400" dirty="0">
              <a:latin typeface="Calibri" pitchFamily="34" charset="0"/>
            </a:endParaRPr>
          </a:p>
          <a:p>
            <a:r>
              <a:rPr lang="ja-JP" altLang="en-US" sz="1400" dirty="0">
                <a:solidFill>
                  <a:srgbClr val="000000"/>
                </a:solidFill>
                <a:latin typeface="Calibri" pitchFamily="34" charset="0"/>
                <a:cs typeface="Arial" charset="0"/>
              </a:rPr>
              <a:t>参加費：無料 </a:t>
            </a:r>
            <a:r>
              <a:rPr lang="en-US" altLang="ja-JP" sz="1400" dirty="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懇親会費</a:t>
            </a:r>
            <a:r>
              <a:rPr lang="ja-JP" altLang="en-US" sz="1400" dirty="0" smtClean="0">
                <a:solidFill>
                  <a:srgbClr val="000000"/>
                </a:solidFill>
                <a:latin typeface="Calibri" pitchFamily="34" charset="0"/>
                <a:cs typeface="Arial" charset="0"/>
              </a:rPr>
              <a:t>は７千円</a:t>
            </a:r>
            <a:r>
              <a:rPr lang="ja-JP" altLang="en-US" sz="1400" dirty="0">
                <a:solidFill>
                  <a:srgbClr val="000000"/>
                </a:solidFill>
                <a:latin typeface="Calibri" pitchFamily="34" charset="0"/>
                <a:cs typeface="Arial" charset="0"/>
              </a:rPr>
              <a:t>程度</a:t>
            </a:r>
            <a:r>
              <a:rPr lang="en-US" altLang="ja-JP" sz="1400" dirty="0">
                <a:solidFill>
                  <a:srgbClr val="000000"/>
                </a:solidFill>
                <a:latin typeface="Calibri" pitchFamily="34" charset="0"/>
                <a:cs typeface="Arial" charset="0"/>
              </a:rPr>
              <a:t>)</a:t>
            </a:r>
          </a:p>
        </p:txBody>
      </p:sp>
      <p:sp>
        <p:nvSpPr>
          <p:cNvPr id="14338" name="テキスト ボックス 5"/>
          <p:cNvSpPr txBox="1">
            <a:spLocks noChangeArrowheads="1"/>
          </p:cNvSpPr>
          <p:nvPr/>
        </p:nvSpPr>
        <p:spPr bwMode="auto">
          <a:xfrm>
            <a:off x="7929563" y="828675"/>
            <a:ext cx="2505814" cy="3323987"/>
          </a:xfrm>
          <a:prstGeom prst="rect">
            <a:avLst/>
          </a:prstGeom>
          <a:noFill/>
          <a:ln w="9525">
            <a:noFill/>
            <a:prstDash val="dash"/>
            <a:miter lim="800000"/>
            <a:headEnd/>
            <a:tailEnd/>
          </a:ln>
        </p:spPr>
        <p:txBody>
          <a:bodyPr wrap="none">
            <a:spAutoFit/>
          </a:bodyPr>
          <a:lstStyle/>
          <a:p>
            <a:r>
              <a:rPr lang="en-US" altLang="ja-JP" sz="1400" dirty="0" smtClean="0">
                <a:solidFill>
                  <a:srgbClr val="000000"/>
                </a:solidFill>
                <a:latin typeface="Calibri" pitchFamily="34" charset="0"/>
              </a:rPr>
              <a:t>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a:t>
            </a:r>
            <a:r>
              <a:rPr lang="ja-JP" altLang="en-US" sz="1400" dirty="0">
                <a:solidFill>
                  <a:srgbClr val="000000"/>
                </a:solidFill>
                <a:latin typeface="Calibri" pitchFamily="34" charset="0"/>
              </a:rPr>
              <a:t>　開会挨拶</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40-14</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酒井先生ご講演</a:t>
            </a:r>
            <a:endParaRPr lang="ja-JP" altLang="en-US" sz="1400" dirty="0">
              <a:solidFill>
                <a:srgbClr val="000000"/>
              </a:solidFill>
              <a:latin typeface="Calibri" pitchFamily="34" charset="0"/>
            </a:endParaRPr>
          </a:p>
          <a:p>
            <a:endParaRPr lang="ja-JP" altLang="en-US" sz="1400" dirty="0">
              <a:solidFill>
                <a:srgbClr val="000000"/>
              </a:solidFill>
              <a:latin typeface="Calibri" pitchFamily="34" charset="0"/>
            </a:endParaRPr>
          </a:p>
          <a:p>
            <a:r>
              <a:rPr lang="en-US" altLang="ja-JP" sz="1400" dirty="0">
                <a:solidFill>
                  <a:srgbClr val="000000"/>
                </a:solidFill>
                <a:latin typeface="Calibri" pitchFamily="34" charset="0"/>
              </a:rPr>
              <a:t>14</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島田先生ご講演</a:t>
            </a:r>
            <a:endParaRPr lang="ja-JP" altLang="en-US" sz="1400" dirty="0">
              <a:solidFill>
                <a:srgbClr val="000000"/>
              </a:solidFill>
              <a:latin typeface="Calibri" pitchFamily="34" charset="0"/>
            </a:endParaRP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a:t>
            </a:r>
            <a:r>
              <a:rPr lang="ja-JP" altLang="en-US" sz="1400" dirty="0">
                <a:solidFill>
                  <a:srgbClr val="000000"/>
                </a:solidFill>
                <a:latin typeface="Calibri" pitchFamily="34" charset="0"/>
              </a:rPr>
              <a:t>　休憩</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50-16</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a:t>
            </a:r>
            <a:r>
              <a:rPr lang="ja-JP" altLang="en-US" sz="1400" dirty="0">
                <a:solidFill>
                  <a:srgbClr val="000000"/>
                </a:solidFill>
                <a:latin typeface="Calibri" pitchFamily="34" charset="0"/>
              </a:rPr>
              <a:t>　安原</a:t>
            </a:r>
            <a:r>
              <a:rPr lang="ja-JP" altLang="en-US" sz="1400" dirty="0" smtClean="0">
                <a:solidFill>
                  <a:srgbClr val="000000"/>
                </a:solidFill>
                <a:latin typeface="Calibri" pitchFamily="34" charset="0"/>
              </a:rPr>
              <a:t>先生</a:t>
            </a:r>
            <a:r>
              <a:rPr lang="ja-JP" altLang="en-US" sz="1400" dirty="0">
                <a:solidFill>
                  <a:srgbClr val="000000"/>
                </a:solidFill>
                <a:latin typeface="Calibri" pitchFamily="34" charset="0"/>
              </a:rPr>
              <a:t>ご講演</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16</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20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福地先生</a:t>
            </a:r>
            <a:r>
              <a:rPr lang="ja-JP" altLang="en-US" sz="1400" dirty="0">
                <a:solidFill>
                  <a:srgbClr val="000000"/>
                </a:solidFill>
                <a:latin typeface="Calibri" pitchFamily="34" charset="0"/>
              </a:rPr>
              <a:t>ご講演</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20-17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    </a:t>
            </a:r>
            <a:r>
              <a:rPr lang="ja-JP" altLang="en-US" sz="1400" dirty="0">
                <a:solidFill>
                  <a:srgbClr val="000000"/>
                </a:solidFill>
                <a:latin typeface="Calibri" pitchFamily="34" charset="0"/>
              </a:rPr>
              <a:t>閉会挨拶</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18</a:t>
            </a:r>
            <a:r>
              <a:rPr lang="ja-JP" altLang="en-US" sz="1400" dirty="0">
                <a:solidFill>
                  <a:srgbClr val="000000"/>
                </a:solidFill>
                <a:latin typeface="Calibri" pitchFamily="34" charset="0"/>
              </a:rPr>
              <a:t>：</a:t>
            </a:r>
            <a:r>
              <a:rPr lang="en-US" altLang="ja-JP" sz="1400" dirty="0">
                <a:solidFill>
                  <a:srgbClr val="000000"/>
                </a:solidFill>
                <a:latin typeface="Calibri" pitchFamily="34" charset="0"/>
              </a:rPr>
              <a:t>00-              </a:t>
            </a:r>
            <a:r>
              <a:rPr lang="ja-JP" altLang="en-US" sz="1400" dirty="0">
                <a:solidFill>
                  <a:srgbClr val="000000"/>
                </a:solidFill>
                <a:latin typeface="Calibri" pitchFamily="34" charset="0"/>
              </a:rPr>
              <a:t>懇親会</a:t>
            </a:r>
          </a:p>
        </p:txBody>
      </p:sp>
      <p:sp>
        <p:nvSpPr>
          <p:cNvPr id="14344" name="Rectangle 9"/>
          <p:cNvSpPr>
            <a:spLocks noChangeArrowheads="1"/>
          </p:cNvSpPr>
          <p:nvPr/>
        </p:nvSpPr>
        <p:spPr bwMode="auto">
          <a:xfrm>
            <a:off x="1798790" y="4372413"/>
            <a:ext cx="6015038" cy="211137"/>
          </a:xfrm>
          <a:prstGeom prst="rect">
            <a:avLst/>
          </a:prstGeom>
          <a:solidFill>
            <a:srgbClr val="FFFF00"/>
          </a:solidFill>
          <a:ln w="9525">
            <a:solidFill>
              <a:schemeClr val="tx1"/>
            </a:solidFill>
            <a:miter lim="800000"/>
            <a:headEnd/>
            <a:tailEnd/>
          </a:ln>
        </p:spPr>
        <p:txBody>
          <a:bodyPr wrap="none" anchor="ctr"/>
          <a:lstStyle/>
          <a:p>
            <a:pPr algn="ctr"/>
            <a:r>
              <a:rPr lang="ja-JP" altLang="en-US" sz="1400" dirty="0"/>
              <a:t>講演会場</a:t>
            </a:r>
          </a:p>
        </p:txBody>
      </p:sp>
      <p:pic>
        <p:nvPicPr>
          <p:cNvPr id="2" name="図 1"/>
          <p:cNvPicPr>
            <a:picLocks noChangeAspect="1"/>
          </p:cNvPicPr>
          <p:nvPr/>
        </p:nvPicPr>
        <p:blipFill>
          <a:blip r:embed="rId5"/>
          <a:stretch>
            <a:fillRect/>
          </a:stretch>
        </p:blipFill>
        <p:spPr>
          <a:xfrm>
            <a:off x="4587875" y="4662206"/>
            <a:ext cx="3017839" cy="2119595"/>
          </a:xfrm>
          <a:prstGeom prst="rect">
            <a:avLst/>
          </a:prstGeom>
        </p:spPr>
      </p:pic>
      <p:cxnSp>
        <p:nvCxnSpPr>
          <p:cNvPr id="4" name="直線矢印コネクタ 3"/>
          <p:cNvCxnSpPr/>
          <p:nvPr/>
        </p:nvCxnSpPr>
        <p:spPr>
          <a:xfrm flipH="1">
            <a:off x="6591300" y="4857750"/>
            <a:ext cx="495300" cy="6858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6"/>
          <a:stretch>
            <a:fillRect/>
          </a:stretch>
        </p:blipFill>
        <p:spPr>
          <a:xfrm>
            <a:off x="1895475" y="4651770"/>
            <a:ext cx="2457450" cy="2130030"/>
          </a:xfrm>
          <a:prstGeom prst="rect">
            <a:avLst/>
          </a:prstGeom>
        </p:spPr>
      </p:pic>
      <p:sp>
        <p:nvSpPr>
          <p:cNvPr id="11" name="Rectangle 12"/>
          <p:cNvSpPr>
            <a:spLocks noChangeArrowheads="1"/>
          </p:cNvSpPr>
          <p:nvPr/>
        </p:nvSpPr>
        <p:spPr bwMode="auto">
          <a:xfrm>
            <a:off x="7929563" y="603682"/>
            <a:ext cx="2936875" cy="211138"/>
          </a:xfrm>
          <a:prstGeom prst="rect">
            <a:avLst/>
          </a:prstGeom>
          <a:solidFill>
            <a:srgbClr val="FFFF00"/>
          </a:solidFill>
          <a:ln w="9525">
            <a:solidFill>
              <a:schemeClr val="tx1"/>
            </a:solidFill>
            <a:miter lim="800000"/>
            <a:headEnd/>
            <a:tailEnd/>
          </a:ln>
        </p:spPr>
        <p:txBody>
          <a:bodyPr wrap="none" anchor="ctr"/>
          <a:lstStyle/>
          <a:p>
            <a:pPr algn="ctr"/>
            <a:r>
              <a:rPr lang="ja-JP" altLang="en-US" sz="1400" dirty="0"/>
              <a:t>プログラム</a:t>
            </a:r>
          </a:p>
        </p:txBody>
      </p:sp>
    </p:spTree>
    <p:extLst>
      <p:ext uri="{BB962C8B-B14F-4D97-AF65-F5344CB8AC3E}">
        <p14:creationId xmlns:p14="http://schemas.microsoft.com/office/powerpoint/2010/main" val="391478336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正方形/長方形 3"/>
          <p:cNvSpPr/>
          <p:nvPr/>
        </p:nvSpPr>
        <p:spPr>
          <a:xfrm>
            <a:off x="2672443" y="26307"/>
            <a:ext cx="6096000" cy="615553"/>
          </a:xfrm>
          <a:prstGeom prst="rect">
            <a:avLst/>
          </a:prstGeom>
        </p:spPr>
        <p:txBody>
          <a:bodyPr>
            <a:spAutoFit/>
          </a:bodyPr>
          <a:lstStyle/>
          <a:p>
            <a:pPr algn="ctr"/>
            <a:r>
              <a:rPr lang="zh-TW" altLang="en-US" dirty="0" smtClean="0">
                <a:latin typeface="ＭＳ Ｐゴシック" panose="020B0600070205080204" pitchFamily="50" charset="-128"/>
                <a:ea typeface="ＭＳ Ｐゴシック" panose="020B0600070205080204" pitchFamily="50" charset="-128"/>
              </a:rPr>
              <a:t>平成</a:t>
            </a:r>
            <a:r>
              <a:rPr lang="en-US" altLang="zh-TW" dirty="0" smtClean="0">
                <a:latin typeface="ＭＳ Ｐゴシック" panose="020B0600070205080204" pitchFamily="50" charset="-128"/>
                <a:ea typeface="ＭＳ Ｐゴシック" panose="020B0600070205080204" pitchFamily="50" charset="-128"/>
              </a:rPr>
              <a:t>28</a:t>
            </a:r>
            <a:r>
              <a:rPr lang="zh-TW" altLang="en-US" dirty="0" smtClean="0">
                <a:latin typeface="ＭＳ Ｐゴシック" panose="020B0600070205080204" pitchFamily="50" charset="-128"/>
                <a:ea typeface="ＭＳ Ｐゴシック" panose="020B0600070205080204" pitchFamily="50" charset="-128"/>
              </a:rPr>
              <a:t>年東京</a:t>
            </a:r>
            <a:r>
              <a:rPr lang="en-US" altLang="zh-TW" dirty="0" smtClean="0">
                <a:latin typeface="ＭＳ Ｐゴシック" panose="020B0600070205080204" pitchFamily="50" charset="-128"/>
                <a:ea typeface="ＭＳ Ｐゴシック" panose="020B0600070205080204" pitchFamily="50" charset="-128"/>
              </a:rPr>
              <a:t>RBC</a:t>
            </a:r>
            <a:r>
              <a:rPr lang="zh-TW" altLang="en-US" dirty="0" smtClean="0">
                <a:latin typeface="ＭＳ Ｐゴシック" panose="020B0600070205080204" pitchFamily="50" charset="-128"/>
                <a:ea typeface="ＭＳ Ｐゴシック" panose="020B0600070205080204" pitchFamily="50" charset="-128"/>
              </a:rPr>
              <a:t>新春放談会講演要旨</a:t>
            </a:r>
          </a:p>
          <a:p>
            <a:endParaRPr lang="zh-TW" altLang="en-US" sz="1600" dirty="0" smtClean="0"/>
          </a:p>
        </p:txBody>
      </p:sp>
      <p:sp>
        <p:nvSpPr>
          <p:cNvPr id="5" name="正方形/長方形 4"/>
          <p:cNvSpPr/>
          <p:nvPr/>
        </p:nvSpPr>
        <p:spPr>
          <a:xfrm>
            <a:off x="247079" y="282622"/>
            <a:ext cx="11672777" cy="6555641"/>
          </a:xfrm>
          <a:prstGeom prst="rect">
            <a:avLst/>
          </a:prstGeom>
        </p:spPr>
        <p:txBody>
          <a:bodyPr wrap="square">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zh-TW" altLang="en-US" dirty="0" smtClean="0">
                <a:latin typeface="ＭＳ Ｐゴシック" panose="020B0600070205080204" pitchFamily="50" charset="-128"/>
                <a:ea typeface="ＭＳ Ｐゴシック" panose="020B0600070205080204" pitchFamily="50" charset="-128"/>
              </a:rPr>
              <a:t>退職記念講演</a:t>
            </a:r>
            <a:r>
              <a:rPr lang="en-US" altLang="zh-TW" dirty="0" smtClean="0">
                <a:latin typeface="ＭＳ Ｐゴシック" panose="020B0600070205080204" pitchFamily="50" charset="-128"/>
                <a:ea typeface="ＭＳ Ｐゴシック" panose="020B0600070205080204" pitchFamily="50" charset="-128"/>
              </a:rPr>
              <a:t>】</a:t>
            </a:r>
          </a:p>
          <a:p>
            <a:endParaRPr lang="en-US" altLang="zh-TW" dirty="0"/>
          </a:p>
          <a:p>
            <a:r>
              <a:rPr lang="ja-JP" altLang="ja-JP" sz="1600" dirty="0"/>
              <a:t>酒井</a:t>
            </a:r>
            <a:r>
              <a:rPr lang="ja-JP" altLang="ja-JP" sz="1600" dirty="0" smtClean="0"/>
              <a:t>一夫</a:t>
            </a:r>
            <a:r>
              <a:rPr lang="en-US" altLang="ja-JP" sz="1600" dirty="0" smtClean="0"/>
              <a:t> </a:t>
            </a:r>
            <a:r>
              <a:rPr lang="ja-JP" altLang="ja-JP" sz="1600" dirty="0" smtClean="0"/>
              <a:t>（</a:t>
            </a:r>
            <a:r>
              <a:rPr lang="ja-JP" altLang="ja-JP" sz="1600" dirty="0"/>
              <a:t>東京医療保健</a:t>
            </a:r>
            <a:r>
              <a:rPr lang="ja-JP" altLang="ja-JP" sz="1600" dirty="0" smtClean="0"/>
              <a:t>大学</a:t>
            </a:r>
            <a:r>
              <a:rPr lang="ja-JP" altLang="en-US" sz="1600" dirty="0" smtClean="0"/>
              <a:t>・</a:t>
            </a:r>
            <a:r>
              <a:rPr lang="ja-JP" altLang="ja-JP" sz="1600" dirty="0"/>
              <a:t>東が丘・立川看護学部　教授</a:t>
            </a:r>
            <a:r>
              <a:rPr lang="ja-JP" altLang="ja-JP" sz="1600" dirty="0" smtClean="0"/>
              <a:t>）</a:t>
            </a:r>
            <a:endParaRPr lang="en-US" altLang="ja-JP" sz="1600" dirty="0" smtClean="0"/>
          </a:p>
          <a:p>
            <a:endParaRPr lang="en-US" altLang="ja-JP" sz="1600" dirty="0"/>
          </a:p>
          <a:p>
            <a:r>
              <a:rPr lang="ja-JP" altLang="en-US" sz="1600" dirty="0" smtClean="0"/>
              <a:t>演題：</a:t>
            </a:r>
            <a:r>
              <a:rPr lang="ja-JP" altLang="ja-JP" sz="1600" dirty="0"/>
              <a:t>線量効果関係ととも</a:t>
            </a:r>
            <a:r>
              <a:rPr lang="ja-JP" altLang="ja-JP" sz="1600" dirty="0" smtClean="0"/>
              <a:t>に</a:t>
            </a:r>
            <a:endParaRPr lang="en-US" altLang="ja-JP" sz="1600" dirty="0" smtClean="0"/>
          </a:p>
          <a:p>
            <a:endParaRPr lang="en-US" altLang="ja-JP" sz="1600" dirty="0"/>
          </a:p>
          <a:p>
            <a:r>
              <a:rPr lang="ja-JP" altLang="ja-JP" sz="1600" dirty="0"/>
              <a:t>要旨：1977年より東京大学医学部放射線基礎医学教室にて、故岡田重文先生の指導を受ける機会に恵まれた</a:t>
            </a:r>
            <a:r>
              <a:rPr lang="ja-JP" altLang="ja-JP" sz="1600" dirty="0" smtClean="0"/>
              <a:t>。研究</a:t>
            </a:r>
            <a:r>
              <a:rPr lang="ja-JP" altLang="ja-JP" sz="1600" dirty="0"/>
              <a:t>の対象は、</a:t>
            </a:r>
            <a:r>
              <a:rPr lang="en-US" altLang="ja-JP" sz="1600" dirty="0"/>
              <a:t>DNA</a:t>
            </a:r>
            <a:r>
              <a:rPr lang="ja-JP" altLang="ja-JP" sz="1600" dirty="0"/>
              <a:t>損傷とその修復。分子レベルの現象を、細胞や個体レベルの生物現象と対応づけて議論することと</a:t>
            </a:r>
            <a:r>
              <a:rPr lang="ja-JP" altLang="ja-JP" sz="1600" dirty="0" smtClean="0"/>
              <a:t>、定量的</a:t>
            </a:r>
            <a:r>
              <a:rPr lang="ja-JP" altLang="ja-JP" sz="1600" dirty="0"/>
              <a:t>に分析することをたたき込まれた。こうして「線量効果関係」を軸として研究を進めることとなったが、この方向性</a:t>
            </a:r>
            <a:r>
              <a:rPr lang="ja-JP" altLang="ja-JP" sz="1600" dirty="0" smtClean="0"/>
              <a:t>は</a:t>
            </a:r>
            <a:r>
              <a:rPr lang="ja-JP" altLang="en-US" sz="1600" dirty="0"/>
              <a:t>、</a:t>
            </a:r>
            <a:r>
              <a:rPr lang="ja-JP" altLang="ja-JP" sz="1600" dirty="0" smtClean="0"/>
              <a:t>大学</a:t>
            </a:r>
            <a:r>
              <a:rPr lang="ja-JP" altLang="ja-JP" sz="1600" dirty="0"/>
              <a:t>での研究に留まらなかった。その後の電力中央研究所での低線量放射線の影響に関する研究や、放射線医学</a:t>
            </a:r>
            <a:r>
              <a:rPr lang="ja-JP" altLang="ja-JP" sz="1600" dirty="0" smtClean="0"/>
              <a:t>総合研究所</a:t>
            </a:r>
            <a:r>
              <a:rPr lang="ja-JP" altLang="ja-JP" sz="1600" dirty="0"/>
              <a:t>での放射線防護科学の研究においても、その根底には線量効果関係があった。</a:t>
            </a:r>
          </a:p>
          <a:p>
            <a:r>
              <a:rPr lang="ja-JP" altLang="ja-JP" sz="1600" dirty="0"/>
              <a:t>　本講演では、放射線影響研究における線量効果関係の意義と限界について話題提供をしたい</a:t>
            </a:r>
            <a:r>
              <a:rPr lang="ja-JP" altLang="ja-JP" sz="1600" dirty="0" smtClean="0"/>
              <a:t>。</a:t>
            </a:r>
            <a:endParaRPr lang="en-US" altLang="ja-JP" sz="1600" dirty="0" smtClean="0"/>
          </a:p>
          <a:p>
            <a:endParaRPr lang="en-US" altLang="zh-TW" sz="1600" dirty="0"/>
          </a:p>
          <a:p>
            <a:r>
              <a:rPr lang="ja-JP" altLang="ja-JP" sz="1600" dirty="0"/>
              <a:t>略歴</a:t>
            </a:r>
          </a:p>
          <a:p>
            <a:r>
              <a:rPr lang="en-US" altLang="ja-JP" sz="1600" dirty="0">
                <a:latin typeface="+mn-ea"/>
              </a:rPr>
              <a:t>1982</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東京大学大学院理学系研究科生物化学専攻修了</a:t>
            </a:r>
          </a:p>
          <a:p>
            <a:r>
              <a:rPr lang="en-US" altLang="ja-JP" sz="1600" dirty="0">
                <a:latin typeface="+mn-ea"/>
              </a:rPr>
              <a:t>1983</a:t>
            </a:r>
            <a:r>
              <a:rPr lang="ja-JP" altLang="ja-JP" sz="1600" dirty="0" smtClean="0">
                <a:latin typeface="+mn-ea"/>
              </a:rPr>
              <a:t>年</a:t>
            </a:r>
            <a:r>
              <a:rPr lang="en-US" altLang="ja-JP" sz="1600" dirty="0" smtClean="0">
                <a:latin typeface="+mn-ea"/>
              </a:rPr>
              <a:t>4</a:t>
            </a:r>
            <a:r>
              <a:rPr lang="ja-JP" altLang="ja-JP" sz="1600" dirty="0" smtClean="0">
                <a:latin typeface="+mn-ea"/>
              </a:rPr>
              <a:t>月</a:t>
            </a:r>
            <a:r>
              <a:rPr lang="ja-JP" altLang="ja-JP" sz="1600" dirty="0">
                <a:latin typeface="+mn-ea"/>
              </a:rPr>
              <a:t>東京大学医学部助手（放射線基礎医学教室）</a:t>
            </a:r>
          </a:p>
          <a:p>
            <a:r>
              <a:rPr lang="ja-JP" altLang="ja-JP" sz="1600" dirty="0">
                <a:latin typeface="+mn-ea"/>
              </a:rPr>
              <a:t>（</a:t>
            </a:r>
            <a:r>
              <a:rPr lang="en-US" altLang="ja-JP" sz="1600" dirty="0">
                <a:latin typeface="+mn-ea"/>
              </a:rPr>
              <a:t>1983</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a:t>
            </a:r>
            <a:r>
              <a:rPr lang="en-US" altLang="ja-JP" sz="1600" dirty="0">
                <a:latin typeface="+mn-ea"/>
              </a:rPr>
              <a:t>1985</a:t>
            </a:r>
            <a:r>
              <a:rPr lang="ja-JP" altLang="ja-JP" sz="1600" dirty="0" smtClean="0">
                <a:latin typeface="+mn-ea"/>
              </a:rPr>
              <a:t>年</a:t>
            </a:r>
            <a:r>
              <a:rPr lang="en-US" altLang="ja-JP" sz="1600" dirty="0" smtClean="0">
                <a:latin typeface="+mn-ea"/>
              </a:rPr>
              <a:t>6</a:t>
            </a:r>
            <a:r>
              <a:rPr lang="ja-JP" altLang="ja-JP" sz="1600" dirty="0" smtClean="0">
                <a:latin typeface="+mn-ea"/>
              </a:rPr>
              <a:t>月</a:t>
            </a:r>
            <a:r>
              <a:rPr lang="ja-JP" altLang="ja-JP" sz="1600" dirty="0">
                <a:latin typeface="+mn-ea"/>
              </a:rPr>
              <a:t>ハーバード大学医学部小児病院遺伝学部門研究員）</a:t>
            </a:r>
          </a:p>
          <a:p>
            <a:r>
              <a:rPr lang="en-US" altLang="ja-JP" sz="1600" dirty="0">
                <a:latin typeface="+mn-ea"/>
              </a:rPr>
              <a:t>1989</a:t>
            </a:r>
            <a:r>
              <a:rPr lang="ja-JP" altLang="ja-JP" sz="1600" dirty="0" smtClean="0">
                <a:latin typeface="+mn-ea"/>
              </a:rPr>
              <a:t>年</a:t>
            </a:r>
            <a:r>
              <a:rPr lang="en-US" altLang="ja-JP" sz="1600" dirty="0" smtClean="0">
                <a:latin typeface="+mn-ea"/>
              </a:rPr>
              <a:t>6</a:t>
            </a:r>
            <a:r>
              <a:rPr lang="ja-JP" altLang="ja-JP" sz="1600" dirty="0" smtClean="0">
                <a:latin typeface="+mn-ea"/>
              </a:rPr>
              <a:t>月</a:t>
            </a:r>
            <a:r>
              <a:rPr lang="ja-JP" altLang="ja-JP" sz="1600" dirty="0">
                <a:latin typeface="+mn-ea"/>
              </a:rPr>
              <a:t>東京大学医学部講師（基礎放射線医学教室）</a:t>
            </a:r>
          </a:p>
          <a:p>
            <a:r>
              <a:rPr lang="en-US" altLang="ja-JP" sz="1600" dirty="0">
                <a:latin typeface="+mn-ea"/>
              </a:rPr>
              <a:t>1999</a:t>
            </a:r>
            <a:r>
              <a:rPr lang="ja-JP" altLang="ja-JP" sz="1600" dirty="0">
                <a:latin typeface="+mn-ea"/>
              </a:rPr>
              <a:t>年</a:t>
            </a:r>
            <a:r>
              <a:rPr lang="en-US" altLang="ja-JP" sz="1600" dirty="0">
                <a:latin typeface="+mn-ea"/>
              </a:rPr>
              <a:t>4</a:t>
            </a:r>
            <a:r>
              <a:rPr lang="ja-JP" altLang="ja-JP" sz="1600" dirty="0">
                <a:latin typeface="+mn-ea"/>
              </a:rPr>
              <a:t>月電力中央研究所上席研究員（低線量放射線研究センター）</a:t>
            </a:r>
          </a:p>
          <a:p>
            <a:r>
              <a:rPr lang="en-US" altLang="ja-JP" sz="1600" dirty="0">
                <a:latin typeface="+mn-ea"/>
              </a:rPr>
              <a:t>2006</a:t>
            </a:r>
            <a:r>
              <a:rPr lang="ja-JP" altLang="ja-JP" sz="1600" dirty="0">
                <a:latin typeface="+mn-ea"/>
              </a:rPr>
              <a:t>年</a:t>
            </a:r>
            <a:r>
              <a:rPr lang="en-US" altLang="ja-JP" sz="1600" dirty="0">
                <a:latin typeface="+mn-ea"/>
              </a:rPr>
              <a:t>4</a:t>
            </a:r>
            <a:r>
              <a:rPr lang="ja-JP" altLang="ja-JP" sz="1600" dirty="0">
                <a:latin typeface="+mn-ea"/>
              </a:rPr>
              <a:t>月放射線医学総合研究所　放射線防護研究センターセンター長</a:t>
            </a:r>
          </a:p>
          <a:p>
            <a:r>
              <a:rPr lang="en-US" altLang="ja-JP" sz="1600" dirty="0">
                <a:latin typeface="+mn-ea"/>
              </a:rPr>
              <a:t>2015</a:t>
            </a:r>
            <a:r>
              <a:rPr lang="ja-JP" altLang="ja-JP" sz="1600" dirty="0">
                <a:latin typeface="+mn-ea"/>
              </a:rPr>
              <a:t>年</a:t>
            </a:r>
            <a:r>
              <a:rPr lang="en-US" altLang="ja-JP" sz="1600" dirty="0">
                <a:latin typeface="+mn-ea"/>
              </a:rPr>
              <a:t>2</a:t>
            </a:r>
            <a:r>
              <a:rPr lang="ja-JP" altLang="ja-JP" sz="1600" dirty="0">
                <a:latin typeface="+mn-ea"/>
              </a:rPr>
              <a:t>月国際原子力機関</a:t>
            </a:r>
            <a:r>
              <a:rPr lang="en-US" altLang="ja-JP" sz="1600" dirty="0">
                <a:latin typeface="+mn-ea"/>
              </a:rPr>
              <a:t>(IAEA)</a:t>
            </a:r>
            <a:r>
              <a:rPr lang="ja-JP" altLang="ja-JP" sz="1600" dirty="0">
                <a:latin typeface="+mn-ea"/>
              </a:rPr>
              <a:t>コンサルタント</a:t>
            </a:r>
            <a:r>
              <a:rPr lang="en-US" altLang="ja-JP" sz="1600" dirty="0">
                <a:latin typeface="+mn-ea"/>
              </a:rPr>
              <a:t>(2015</a:t>
            </a:r>
            <a:r>
              <a:rPr lang="ja-JP" altLang="ja-JP" sz="1600" dirty="0">
                <a:latin typeface="+mn-ea"/>
              </a:rPr>
              <a:t>年</a:t>
            </a:r>
            <a:r>
              <a:rPr lang="en-US" altLang="ja-JP" sz="1600" dirty="0">
                <a:latin typeface="+mn-ea"/>
              </a:rPr>
              <a:t>8</a:t>
            </a:r>
            <a:r>
              <a:rPr lang="ja-JP" altLang="ja-JP" sz="1600" dirty="0">
                <a:latin typeface="+mn-ea"/>
              </a:rPr>
              <a:t>月まで</a:t>
            </a:r>
            <a:r>
              <a:rPr lang="en-US" altLang="ja-JP" sz="1600" dirty="0">
                <a:latin typeface="+mn-ea"/>
              </a:rPr>
              <a:t>)</a:t>
            </a:r>
            <a:endParaRPr lang="ja-JP" altLang="ja-JP" sz="1600" dirty="0">
              <a:latin typeface="+mn-ea"/>
            </a:endParaRPr>
          </a:p>
          <a:p>
            <a:r>
              <a:rPr lang="en-US" altLang="ja-JP" sz="1600" dirty="0">
                <a:latin typeface="+mn-ea"/>
              </a:rPr>
              <a:t>2015</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放射線医学総合研究所　定年退職</a:t>
            </a:r>
          </a:p>
          <a:p>
            <a:r>
              <a:rPr lang="en-US" altLang="ja-JP" sz="1600" dirty="0">
                <a:latin typeface="+mn-ea"/>
              </a:rPr>
              <a:t>2015</a:t>
            </a:r>
            <a:r>
              <a:rPr lang="ja-JP" altLang="ja-JP" sz="1600" dirty="0" smtClean="0">
                <a:latin typeface="+mn-ea"/>
              </a:rPr>
              <a:t>年</a:t>
            </a:r>
            <a:r>
              <a:rPr lang="en-US" altLang="ja-JP" sz="1600" dirty="0" smtClean="0">
                <a:latin typeface="+mn-ea"/>
              </a:rPr>
              <a:t>9</a:t>
            </a:r>
            <a:r>
              <a:rPr lang="ja-JP" altLang="ja-JP" sz="1600" dirty="0" smtClean="0">
                <a:latin typeface="+mn-ea"/>
              </a:rPr>
              <a:t>月</a:t>
            </a:r>
            <a:r>
              <a:rPr lang="ja-JP" altLang="ja-JP" sz="1600" dirty="0">
                <a:latin typeface="+mn-ea"/>
              </a:rPr>
              <a:t>放射線医学総合研究所特別上席研究員</a:t>
            </a:r>
          </a:p>
          <a:p>
            <a:r>
              <a:rPr lang="en-US" altLang="ja-JP" sz="1600" dirty="0">
                <a:latin typeface="+mn-ea"/>
              </a:rPr>
              <a:t>2015</a:t>
            </a:r>
            <a:r>
              <a:rPr lang="ja-JP" altLang="ja-JP" sz="1600" dirty="0">
                <a:latin typeface="+mn-ea"/>
              </a:rPr>
              <a:t>年</a:t>
            </a:r>
            <a:r>
              <a:rPr lang="en-US" altLang="ja-JP" sz="1600" dirty="0">
                <a:latin typeface="+mn-ea"/>
              </a:rPr>
              <a:t>10</a:t>
            </a:r>
            <a:r>
              <a:rPr lang="ja-JP" altLang="ja-JP" sz="1600" dirty="0">
                <a:latin typeface="+mn-ea"/>
              </a:rPr>
              <a:t>月東京医療保健大学、東が丘・立川看護学部　教授</a:t>
            </a:r>
          </a:p>
          <a:p>
            <a:r>
              <a:rPr lang="en-US" altLang="ja-JP" sz="1600" dirty="0">
                <a:latin typeface="+mn-ea"/>
              </a:rPr>
              <a:t> </a:t>
            </a:r>
            <a:endParaRPr lang="ja-JP" altLang="ja-JP" sz="1600" dirty="0">
              <a:latin typeface="+mn-ea"/>
            </a:endParaRPr>
          </a:p>
          <a:p>
            <a:r>
              <a:rPr lang="ja-JP" altLang="ja-JP" sz="1600" dirty="0">
                <a:latin typeface="+mn-ea"/>
              </a:rPr>
              <a:t>趣味　野球（高校時代は甲子園を目指していた。その後はもっぱら草野球と少年野球の指導等）。</a:t>
            </a:r>
            <a:endParaRPr lang="en-US" altLang="zh-TW" sz="1600" dirty="0" smtClean="0">
              <a:latin typeface="+mn-ea"/>
            </a:endParaRPr>
          </a:p>
        </p:txBody>
      </p:sp>
    </p:spTree>
    <p:extLst>
      <p:ext uri="{BB962C8B-B14F-4D97-AF65-F5344CB8AC3E}">
        <p14:creationId xmlns:p14="http://schemas.microsoft.com/office/powerpoint/2010/main" val="3581126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テキスト ボックス 3"/>
          <p:cNvSpPr txBox="1"/>
          <p:nvPr/>
        </p:nvSpPr>
        <p:spPr>
          <a:xfrm>
            <a:off x="199358" y="215730"/>
            <a:ext cx="11802142" cy="5509200"/>
          </a:xfrm>
          <a:prstGeom prst="rect">
            <a:avLst/>
          </a:prstGeom>
          <a:noFill/>
        </p:spPr>
        <p:txBody>
          <a:bodyPr wrap="square" rtlCol="0">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就任記念講演</a:t>
            </a:r>
            <a:r>
              <a:rPr lang="en-US" altLang="zh-TW" dirty="0" smtClean="0">
                <a:latin typeface="ＭＳ Ｐゴシック" panose="020B0600070205080204" pitchFamily="50" charset="-128"/>
                <a:ea typeface="ＭＳ Ｐゴシック" panose="020B0600070205080204" pitchFamily="50" charset="-128"/>
              </a:rPr>
              <a:t>】</a:t>
            </a:r>
          </a:p>
          <a:p>
            <a:endParaRPr kumimoji="1" lang="en-US" altLang="ja-JP" sz="1600" dirty="0" smtClean="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島田幹男（東京工業大学原子炉工学研究所</a:t>
            </a:r>
            <a:r>
              <a:rPr kumimoji="1" lang="en-US" altLang="ja-JP" sz="1600" dirty="0" smtClean="0">
                <a:latin typeface="ＭＳ Ｐゴシック" panose="020B0600070205080204" pitchFamily="50" charset="-128"/>
                <a:ea typeface="ＭＳ Ｐゴシック" panose="020B0600070205080204" pitchFamily="50" charset="-128"/>
              </a:rPr>
              <a:t>)</a:t>
            </a:r>
          </a:p>
          <a:p>
            <a:endParaRPr kumimoji="1" lang="en-US" altLang="ja-JP" sz="1600" dirty="0" smtClean="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演題：</a:t>
            </a:r>
            <a:r>
              <a:rPr kumimoji="1" lang="en-US" altLang="ja-JP" sz="1600" dirty="0" smtClean="0">
                <a:latin typeface="ＭＳ Ｐゴシック" panose="020B0600070205080204" pitchFamily="50" charset="-128"/>
                <a:ea typeface="ＭＳ Ｐゴシック" panose="020B0600070205080204" pitchFamily="50" charset="-128"/>
              </a:rPr>
              <a:t>DNA</a:t>
            </a:r>
            <a:r>
              <a:rPr kumimoji="1" lang="ja-JP" altLang="en-US" sz="1600" dirty="0" smtClean="0">
                <a:latin typeface="ＭＳ Ｐゴシック" panose="020B0600070205080204" pitchFamily="50" charset="-128"/>
                <a:ea typeface="ＭＳ Ｐゴシック" panose="020B0600070205080204" pitchFamily="50" charset="-128"/>
              </a:rPr>
              <a:t>修復機構と神経発生疾患</a:t>
            </a:r>
          </a:p>
          <a:p>
            <a:endParaRPr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要旨：</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損傷応答機構は放射線や紫外線、又は化学薬剤のような外部刺激による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損傷の修復に対して必須の生体応答機構で</a:t>
            </a:r>
            <a:r>
              <a:rPr lang="ja-JP" altLang="ja-JP" sz="1600" dirty="0" smtClean="0">
                <a:latin typeface="ＭＳ Ｐゴシック" panose="020B0600070205080204" pitchFamily="50" charset="-128"/>
                <a:ea typeface="ＭＳ Ｐゴシック" panose="020B0600070205080204" pitchFamily="50" charset="-128"/>
              </a:rPr>
              <a:t>ある</a:t>
            </a:r>
            <a:r>
              <a:rPr lang="ja-JP" altLang="en-US" sz="1600" dirty="0" smtClean="0">
                <a:latin typeface="ＭＳ Ｐゴシック" panose="020B0600070205080204" pitchFamily="50" charset="-128"/>
                <a:ea typeface="ＭＳ Ｐゴシック" panose="020B0600070205080204" pitchFamily="50" charset="-128"/>
              </a:rPr>
              <a:t>が、同時に</a:t>
            </a:r>
            <a:r>
              <a:rPr lang="ja-JP" altLang="ja-JP" sz="1600" dirty="0" smtClean="0">
                <a:latin typeface="ＭＳ Ｐゴシック" panose="020B0600070205080204" pitchFamily="50" charset="-128"/>
                <a:ea typeface="ＭＳ Ｐゴシック" panose="020B0600070205080204" pitchFamily="50" charset="-128"/>
              </a:rPr>
              <a:t>生物</a:t>
            </a:r>
            <a:r>
              <a:rPr lang="ja-JP" altLang="ja-JP" sz="1600" dirty="0">
                <a:latin typeface="ＭＳ Ｐゴシック" panose="020B0600070205080204" pitchFamily="50" charset="-128"/>
                <a:ea typeface="ＭＳ Ｐゴシック" panose="020B0600070205080204" pitchFamily="50" charset="-128"/>
              </a:rPr>
              <a:t>の代謝によって生じる活性酸素種に</a:t>
            </a:r>
            <a:r>
              <a:rPr lang="ja-JP" altLang="ja-JP" sz="1600" dirty="0" smtClean="0">
                <a:latin typeface="ＭＳ Ｐゴシック" panose="020B0600070205080204" pitchFamily="50" charset="-128"/>
                <a:ea typeface="ＭＳ Ｐゴシック" panose="020B0600070205080204" pitchFamily="50" charset="-128"/>
              </a:rPr>
              <a:t>よ</a:t>
            </a:r>
            <a:r>
              <a:rPr lang="ja-JP" altLang="en-US" sz="1600" dirty="0" smtClean="0">
                <a:latin typeface="ＭＳ Ｐゴシック" panose="020B0600070205080204" pitchFamily="50" charset="-128"/>
                <a:ea typeface="ＭＳ Ｐゴシック" panose="020B0600070205080204" pitchFamily="50" charset="-128"/>
              </a:rPr>
              <a:t>る</a:t>
            </a:r>
            <a:r>
              <a:rPr lang="en-US" altLang="ja-JP" sz="1600" dirty="0" smtClean="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ヘの損傷修復にも重要である</a:t>
            </a:r>
            <a:r>
              <a:rPr lang="ja-JP" altLang="ja-JP" sz="1600" dirty="0" smtClean="0">
                <a:latin typeface="ＭＳ Ｐゴシック" panose="020B0600070205080204" pitchFamily="50" charset="-128"/>
                <a:ea typeface="ＭＳ Ｐゴシック" panose="020B0600070205080204" pitchFamily="50" charset="-128"/>
              </a:rPr>
              <a:t>。生物</a:t>
            </a:r>
            <a:r>
              <a:rPr lang="ja-JP" altLang="ja-JP" sz="1600" dirty="0">
                <a:latin typeface="ＭＳ Ｐゴシック" panose="020B0600070205080204" pitchFamily="50" charset="-128"/>
                <a:ea typeface="ＭＳ Ｐゴシック" panose="020B0600070205080204" pitchFamily="50" charset="-128"/>
              </a:rPr>
              <a:t>の発生期に生じる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損傷は甚大であり、</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損傷応答機構の欠損は個体の死に直結</a:t>
            </a:r>
            <a:r>
              <a:rPr lang="ja-JP" altLang="ja-JP" sz="1600" dirty="0" smtClean="0">
                <a:latin typeface="ＭＳ Ｐゴシック" panose="020B0600070205080204" pitchFamily="50" charset="-128"/>
                <a:ea typeface="ＭＳ Ｐゴシック" panose="020B0600070205080204" pitchFamily="50" charset="-128"/>
              </a:rPr>
              <a:t>する</a:t>
            </a:r>
            <a:r>
              <a:rPr lang="ja-JP" altLang="en-US" sz="1600" dirty="0" smtClean="0">
                <a:latin typeface="ＭＳ Ｐゴシック" panose="020B0600070205080204" pitchFamily="50" charset="-128"/>
                <a:ea typeface="ＭＳ Ｐゴシック" panose="020B0600070205080204" pitchFamily="50" charset="-128"/>
              </a:rPr>
              <a:t>ほか、神経発生系にも異常をきたす。私は留学先のセントジュード小児研究病院において</a:t>
            </a:r>
            <a:r>
              <a:rPr lang="ja-JP" altLang="ja-JP" sz="1600" dirty="0" smtClean="0">
                <a:latin typeface="ＭＳ Ｐゴシック" panose="020B0600070205080204" pitchFamily="50" charset="-128"/>
                <a:ea typeface="ＭＳ Ｐゴシック" panose="020B0600070205080204" pitchFamily="50" charset="-128"/>
              </a:rPr>
              <a:t>マウス</a:t>
            </a:r>
            <a:r>
              <a:rPr lang="ja-JP" altLang="ja-JP" sz="1600" dirty="0">
                <a:latin typeface="ＭＳ Ｐゴシック" panose="020B0600070205080204" pitchFamily="50" charset="-128"/>
                <a:ea typeface="ＭＳ Ｐゴシック" panose="020B0600070205080204" pitchFamily="50" charset="-128"/>
              </a:rPr>
              <a:t>を用いて脳神経の発生期に生じる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損傷とその修復機構に着目し研究を進めてきた。</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修復関連因子欠損が原因で神経の発生異常を呈する遺伝病は多い。</a:t>
            </a:r>
            <a:r>
              <a:rPr lang="en-US" altLang="ja-JP" sz="1600" dirty="0">
                <a:latin typeface="ＭＳ Ｐゴシック" panose="020B0600070205080204" pitchFamily="50" charset="-128"/>
                <a:ea typeface="ＭＳ Ｐゴシック" panose="020B0600070205080204" pitchFamily="50" charset="-128"/>
              </a:rPr>
              <a:t>Ataxia Telangiectasia (</a:t>
            </a:r>
            <a:r>
              <a:rPr lang="ja-JP" altLang="ja-JP" sz="1600" dirty="0">
                <a:latin typeface="ＭＳ Ｐゴシック" panose="020B0600070205080204" pitchFamily="50" charset="-128"/>
                <a:ea typeface="ＭＳ Ｐゴシック" panose="020B0600070205080204" pitchFamily="50" charset="-128"/>
              </a:rPr>
              <a:t>毛細血管拡張性運動失調症</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や</a:t>
            </a:r>
            <a:r>
              <a:rPr lang="en-US" altLang="ja-JP" sz="1600" dirty="0" err="1">
                <a:latin typeface="ＭＳ Ｐゴシック" panose="020B0600070205080204" pitchFamily="50" charset="-128"/>
                <a:ea typeface="ＭＳ Ｐゴシック" panose="020B0600070205080204" pitchFamily="50" charset="-128"/>
              </a:rPr>
              <a:t>Nijimegen</a:t>
            </a:r>
            <a:r>
              <a:rPr lang="en-US" altLang="ja-JP" sz="1600" dirty="0">
                <a:latin typeface="ＭＳ Ｐゴシック" panose="020B0600070205080204" pitchFamily="50" charset="-128"/>
                <a:ea typeface="ＭＳ Ｐゴシック" panose="020B0600070205080204" pitchFamily="50" charset="-128"/>
              </a:rPr>
              <a:t> Breakage Syndrome (</a:t>
            </a:r>
            <a:r>
              <a:rPr lang="ja-JP" altLang="ja-JP" sz="1600" dirty="0">
                <a:latin typeface="ＭＳ Ｐゴシック" panose="020B0600070205080204" pitchFamily="50" charset="-128"/>
                <a:ea typeface="ＭＳ Ｐゴシック" panose="020B0600070205080204" pitchFamily="50" charset="-128"/>
              </a:rPr>
              <a:t>ナイミーヘン染色体不安定性症候群</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a:t>
            </a:r>
            <a:r>
              <a:rPr lang="en-US" altLang="ja-JP" sz="1600" dirty="0">
                <a:latin typeface="ＭＳ Ｐゴシック" panose="020B0600070205080204" pitchFamily="50" charset="-128"/>
                <a:ea typeface="ＭＳ Ｐゴシック" panose="020B0600070205080204" pitchFamily="50" charset="-128"/>
              </a:rPr>
              <a:t>Ligase IV Syndrome (Ligase IV</a:t>
            </a:r>
            <a:r>
              <a:rPr lang="ja-JP" altLang="ja-JP" sz="1600" dirty="0">
                <a:latin typeface="ＭＳ Ｐゴシック" panose="020B0600070205080204" pitchFamily="50" charset="-128"/>
                <a:ea typeface="ＭＳ Ｐゴシック" panose="020B0600070205080204" pitchFamily="50" charset="-128"/>
              </a:rPr>
              <a:t>欠損症</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等が挙げられる</a:t>
            </a:r>
            <a:r>
              <a:rPr lang="ja-JP" altLang="ja-JP" sz="1600" dirty="0" smtClean="0">
                <a:latin typeface="ＭＳ Ｐゴシック" panose="020B0600070205080204" pitchFamily="50" charset="-128"/>
                <a:ea typeface="ＭＳ Ｐゴシック" panose="020B0600070205080204" pitchFamily="50" charset="-128"/>
              </a:rPr>
              <a:t>。本</a:t>
            </a:r>
            <a:r>
              <a:rPr lang="ja-JP" altLang="en-US" sz="1600" dirty="0" smtClean="0">
                <a:latin typeface="ＭＳ Ｐゴシック" panose="020B0600070205080204" pitchFamily="50" charset="-128"/>
                <a:ea typeface="ＭＳ Ｐゴシック" panose="020B0600070205080204" pitchFamily="50" charset="-128"/>
              </a:rPr>
              <a:t>発表</a:t>
            </a:r>
            <a:r>
              <a:rPr lang="ja-JP" altLang="ja-JP" sz="1600" dirty="0" smtClean="0">
                <a:latin typeface="ＭＳ Ｐゴシック" panose="020B0600070205080204" pitchFamily="50" charset="-128"/>
                <a:ea typeface="ＭＳ Ｐゴシック" panose="020B0600070205080204" pitchFamily="50" charset="-128"/>
              </a:rPr>
              <a:t>では</a:t>
            </a:r>
            <a:r>
              <a:rPr lang="ja-JP" altLang="ja-JP" sz="1600" dirty="0">
                <a:latin typeface="ＭＳ Ｐゴシック" panose="020B0600070205080204" pitchFamily="50" charset="-128"/>
                <a:ea typeface="ＭＳ Ｐゴシック" panose="020B0600070205080204" pitchFamily="50" charset="-128"/>
              </a:rPr>
              <a:t>、小頭症を呈する遺伝病</a:t>
            </a:r>
            <a:r>
              <a:rPr lang="en-US" altLang="ja-JP" sz="1600" dirty="0">
                <a:latin typeface="ＭＳ Ｐゴシック" panose="020B0600070205080204" pitchFamily="50" charset="-128"/>
                <a:ea typeface="ＭＳ Ｐゴシック" panose="020B0600070205080204" pitchFamily="50" charset="-128"/>
              </a:rPr>
              <a:t>MCSZ</a:t>
            </a:r>
            <a:r>
              <a:rPr lang="ja-JP" altLang="ja-JP" sz="1600" dirty="0">
                <a:latin typeface="ＭＳ Ｐゴシック" panose="020B0600070205080204" pitchFamily="50" charset="-128"/>
                <a:ea typeface="ＭＳ Ｐゴシック" panose="020B0600070205080204" pitchFamily="50" charset="-128"/>
              </a:rPr>
              <a:t>とその原因因子である</a:t>
            </a:r>
            <a:r>
              <a:rPr lang="en-US" altLang="ja-JP" sz="1600" i="1" dirty="0" err="1">
                <a:latin typeface="ＭＳ Ｐゴシック" panose="020B0600070205080204" pitchFamily="50" charset="-128"/>
                <a:ea typeface="ＭＳ Ｐゴシック" panose="020B0600070205080204" pitchFamily="50" charset="-128"/>
              </a:rPr>
              <a:t>Pnkp</a:t>
            </a:r>
            <a:r>
              <a:rPr lang="ja-JP" altLang="ja-JP" sz="1600" dirty="0">
                <a:latin typeface="ＭＳ Ｐゴシック" panose="020B0600070205080204" pitchFamily="50" charset="-128"/>
                <a:ea typeface="ＭＳ Ｐゴシック" panose="020B0600070205080204" pitchFamily="50" charset="-128"/>
              </a:rPr>
              <a:t>のコンディショナルノックアウトマウスの解析と</a:t>
            </a:r>
            <a:r>
              <a:rPr lang="en-US" altLang="ja-JP" sz="1600" dirty="0">
                <a:latin typeface="ＭＳ Ｐゴシック" panose="020B0600070205080204" pitchFamily="50" charset="-128"/>
                <a:ea typeface="ＭＳ Ｐゴシック" panose="020B0600070205080204" pitchFamily="50" charset="-128"/>
              </a:rPr>
              <a:t>AP</a:t>
            </a:r>
            <a:r>
              <a:rPr lang="ja-JP" altLang="ja-JP" sz="1600" dirty="0">
                <a:latin typeface="ＭＳ Ｐゴシック" panose="020B0600070205080204" pitchFamily="50" charset="-128"/>
                <a:ea typeface="ＭＳ Ｐゴシック" panose="020B0600070205080204" pitchFamily="50" charset="-128"/>
              </a:rPr>
              <a:t>部位を除去する活性を持つ</a:t>
            </a:r>
            <a:r>
              <a:rPr lang="en-US" altLang="ja-JP" sz="1600" i="1" dirty="0">
                <a:latin typeface="ＭＳ Ｐゴシック" panose="020B0600070205080204" pitchFamily="50" charset="-128"/>
                <a:ea typeface="ＭＳ Ｐゴシック" panose="020B0600070205080204" pitchFamily="50" charset="-128"/>
              </a:rPr>
              <a:t>Ape1</a:t>
            </a:r>
            <a:r>
              <a:rPr lang="ja-JP" altLang="ja-JP" sz="1600" dirty="0">
                <a:latin typeface="ＭＳ Ｐゴシック" panose="020B0600070205080204" pitchFamily="50" charset="-128"/>
                <a:ea typeface="ＭＳ Ｐゴシック" panose="020B0600070205080204" pitchFamily="50" charset="-128"/>
              </a:rPr>
              <a:t>のコンディショナルノックアウトマウスの解析結果</a:t>
            </a:r>
            <a:r>
              <a:rPr lang="ja-JP" altLang="ja-JP" sz="1600" dirty="0" smtClean="0">
                <a:latin typeface="ＭＳ Ｐゴシック" panose="020B0600070205080204" pitchFamily="50" charset="-128"/>
                <a:ea typeface="ＭＳ Ｐゴシック" panose="020B0600070205080204" pitchFamily="50" charset="-128"/>
              </a:rPr>
              <a:t>を</a:t>
            </a:r>
            <a:r>
              <a:rPr lang="ja-JP" altLang="en-US" sz="1600" dirty="0" smtClean="0">
                <a:latin typeface="ＭＳ Ｐゴシック" panose="020B0600070205080204" pitchFamily="50" charset="-128"/>
                <a:ea typeface="ＭＳ Ｐゴシック" panose="020B0600070205080204" pitchFamily="50" charset="-128"/>
              </a:rPr>
              <a:t>紹介し、</a:t>
            </a:r>
            <a:r>
              <a:rPr lang="en-US" altLang="ja-JP" sz="1600" dirty="0" smtClean="0">
                <a:latin typeface="ＭＳ Ｐゴシック" panose="020B0600070205080204" pitchFamily="50" charset="-128"/>
                <a:ea typeface="ＭＳ Ｐゴシック" panose="020B0600070205080204" pitchFamily="50" charset="-128"/>
              </a:rPr>
              <a:t>DNA</a:t>
            </a:r>
            <a:r>
              <a:rPr lang="ja-JP" altLang="en-US" sz="1600" dirty="0" smtClean="0">
                <a:latin typeface="ＭＳ Ｐゴシック" panose="020B0600070205080204" pitchFamily="50" charset="-128"/>
                <a:ea typeface="ＭＳ Ｐゴシック" panose="020B0600070205080204" pitchFamily="50" charset="-128"/>
              </a:rPr>
              <a:t>修復機構が個体発生に与える影響を今後の展望も踏まえて議論したい。</a:t>
            </a:r>
          </a:p>
          <a:p>
            <a:endParaRPr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略歴：</a:t>
            </a:r>
            <a:r>
              <a:rPr kumimoji="1" lang="en-US" altLang="ja-JP" sz="1600" dirty="0" smtClean="0">
                <a:latin typeface="ＭＳ Ｐゴシック" panose="020B0600070205080204" pitchFamily="50" charset="-128"/>
                <a:ea typeface="ＭＳ Ｐゴシック" panose="020B0600070205080204" pitchFamily="50" charset="-128"/>
              </a:rPr>
              <a:t>2004</a:t>
            </a:r>
            <a:r>
              <a:rPr kumimoji="1" lang="ja-JP" altLang="en-US" sz="1600" dirty="0" smtClean="0">
                <a:latin typeface="ＭＳ Ｐゴシック" panose="020B0600070205080204" pitchFamily="50" charset="-128"/>
                <a:ea typeface="ＭＳ Ｐゴシック" panose="020B0600070205080204" pitchFamily="50" charset="-128"/>
              </a:rPr>
              <a:t>年帯広畜産大学畜産学部卒業</a:t>
            </a: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2009</a:t>
            </a:r>
            <a:r>
              <a:rPr lang="ja-JP" altLang="en-US" sz="1600" dirty="0" smtClean="0">
                <a:latin typeface="ＭＳ Ｐゴシック" panose="020B0600070205080204" pitchFamily="50" charset="-128"/>
                <a:ea typeface="ＭＳ Ｐゴシック" panose="020B0600070205080204" pitchFamily="50" charset="-128"/>
              </a:rPr>
              <a:t>年京都大学大学院人間・環境学研究科修了　博士</a:t>
            </a:r>
            <a:r>
              <a:rPr lang="en-US" altLang="ja-JP" sz="1600" dirty="0" smtClean="0">
                <a:latin typeface="ＭＳ Ｐゴシック" panose="020B0600070205080204" pitchFamily="50" charset="-128"/>
                <a:ea typeface="ＭＳ Ｐゴシック" panose="020B0600070205080204" pitchFamily="50" charset="-128"/>
              </a:rPr>
              <a:t>(</a:t>
            </a:r>
            <a:r>
              <a:rPr lang="ja-JP" altLang="en-US" sz="1600" dirty="0" smtClean="0">
                <a:latin typeface="ＭＳ Ｐゴシック" panose="020B0600070205080204" pitchFamily="50" charset="-128"/>
                <a:ea typeface="ＭＳ Ｐゴシック" panose="020B0600070205080204" pitchFamily="50" charset="-128"/>
              </a:rPr>
              <a:t>人間・環境学</a:t>
            </a:r>
            <a:r>
              <a:rPr lang="en-US" altLang="ja-JP" sz="1600" dirty="0" smtClean="0">
                <a:latin typeface="ＭＳ Ｐゴシック" panose="020B0600070205080204" pitchFamily="50" charset="-128"/>
                <a:ea typeface="ＭＳ Ｐゴシック" panose="020B0600070205080204" pitchFamily="50" charset="-128"/>
              </a:rPr>
              <a:t>)</a:t>
            </a:r>
            <a:endParaRPr lang="ja-JP" altLang="en-US" sz="1600" dirty="0" smtClean="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2009</a:t>
            </a:r>
            <a:r>
              <a:rPr lang="ja-JP" altLang="en-US" sz="1600" dirty="0" smtClean="0">
                <a:latin typeface="ＭＳ Ｐゴシック" panose="020B0600070205080204" pitchFamily="50" charset="-128"/>
                <a:ea typeface="ＭＳ Ｐゴシック" panose="020B0600070205080204" pitchFamily="50" charset="-128"/>
              </a:rPr>
              <a:t>年京都大学放射線生物研究センター　博士研究員（小松賢志教授</a:t>
            </a:r>
            <a:r>
              <a:rPr lang="en-US" altLang="ja-JP" sz="1600" dirty="0" smtClean="0">
                <a:latin typeface="ＭＳ Ｐゴシック" panose="020B0600070205080204" pitchFamily="50" charset="-128"/>
                <a:ea typeface="ＭＳ Ｐゴシック" panose="020B0600070205080204" pitchFamily="50" charset="-128"/>
              </a:rPr>
              <a:t>)</a:t>
            </a:r>
            <a:endParaRPr lang="ja-JP" altLang="en-US" sz="1600" dirty="0" smtClean="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　</a:t>
            </a:r>
            <a:r>
              <a:rPr kumimoji="1" lang="ja-JP" altLang="en-US" sz="1600" dirty="0" smtClean="0">
                <a:latin typeface="ＭＳ Ｐゴシック" panose="020B0600070205080204" pitchFamily="50" charset="-128"/>
                <a:ea typeface="ＭＳ Ｐゴシック" panose="020B0600070205080204" pitchFamily="50" charset="-128"/>
              </a:rPr>
              <a:t>　　</a:t>
            </a:r>
            <a:r>
              <a:rPr kumimoji="1" lang="en-US" altLang="ja-JP" sz="1600" dirty="0" smtClean="0">
                <a:latin typeface="ＭＳ Ｐゴシック" panose="020B0600070205080204" pitchFamily="50" charset="-128"/>
                <a:ea typeface="ＭＳ Ｐゴシック" panose="020B0600070205080204" pitchFamily="50" charset="-128"/>
              </a:rPr>
              <a:t>2011</a:t>
            </a:r>
            <a:r>
              <a:rPr kumimoji="1" lang="ja-JP" altLang="en-US" sz="1600" dirty="0" smtClean="0">
                <a:latin typeface="ＭＳ Ｐゴシック" panose="020B0600070205080204" pitchFamily="50" charset="-128"/>
                <a:ea typeface="ＭＳ Ｐゴシック" panose="020B0600070205080204" pitchFamily="50" charset="-128"/>
              </a:rPr>
              <a:t>年米国セントジュード小児研究病院　博士研究員（</a:t>
            </a:r>
            <a:r>
              <a:rPr kumimoji="1" lang="en-US" altLang="ja-JP" sz="1600" dirty="0" smtClean="0">
                <a:latin typeface="ＭＳ Ｐゴシック" panose="020B0600070205080204" pitchFamily="50" charset="-128"/>
                <a:ea typeface="ＭＳ Ｐゴシック" panose="020B0600070205080204" pitchFamily="50" charset="-128"/>
              </a:rPr>
              <a:t>Peter J McKinnon</a:t>
            </a:r>
            <a:r>
              <a:rPr kumimoji="1" lang="ja-JP" altLang="en-US" sz="1600" dirty="0" smtClean="0">
                <a:latin typeface="ＭＳ Ｐゴシック" panose="020B0600070205080204" pitchFamily="50" charset="-128"/>
                <a:ea typeface="ＭＳ Ｐゴシック" panose="020B0600070205080204" pitchFamily="50" charset="-128"/>
              </a:rPr>
              <a:t>教授</a:t>
            </a:r>
            <a:r>
              <a:rPr kumimoji="1" lang="en-US" altLang="ja-JP" sz="1600" dirty="0" smtClean="0">
                <a:latin typeface="ＭＳ Ｐゴシック" panose="020B0600070205080204" pitchFamily="50" charset="-128"/>
                <a:ea typeface="ＭＳ Ｐゴシック" panose="020B0600070205080204" pitchFamily="50" charset="-128"/>
              </a:rPr>
              <a:t>)</a:t>
            </a: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2015</a:t>
            </a:r>
            <a:r>
              <a:rPr lang="ja-JP" altLang="en-US" sz="1600" dirty="0" smtClean="0">
                <a:latin typeface="ＭＳ Ｐゴシック" panose="020B0600070205080204" pitchFamily="50" charset="-128"/>
                <a:ea typeface="ＭＳ Ｐゴシック" panose="020B0600070205080204" pitchFamily="50" charset="-128"/>
              </a:rPr>
              <a:t>年東京工業大学原子炉工学研究所　助教（松本義久准教授）</a:t>
            </a:r>
          </a:p>
          <a:p>
            <a:endParaRPr kumimoji="1"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趣味：トレイルランニング、マラソン、旅行、推理小説</a:t>
            </a:r>
            <a:endParaRPr kumimoji="1" lang="ja-JP" altLang="en-US" sz="16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75449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正方形/長方形 1"/>
          <p:cNvSpPr/>
          <p:nvPr/>
        </p:nvSpPr>
        <p:spPr>
          <a:xfrm>
            <a:off x="0" y="35115"/>
            <a:ext cx="12192000" cy="6801862"/>
          </a:xfrm>
          <a:prstGeom prst="rect">
            <a:avLst/>
          </a:prstGeom>
        </p:spPr>
        <p:txBody>
          <a:bodyPr wrap="square">
            <a:spAutoFit/>
          </a:bodyPr>
          <a:lstStyle/>
          <a:p>
            <a:r>
              <a:rPr lang="en-US" altLang="zh-TW"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rPr>
              <a:t>就任・学位取得記念講演</a:t>
            </a:r>
            <a:r>
              <a:rPr lang="en-US" altLang="zh-TW" dirty="0">
                <a:latin typeface="ＭＳ Ｐゴシック" panose="020B0600070205080204" pitchFamily="50" charset="-128"/>
                <a:ea typeface="ＭＳ Ｐゴシック" panose="020B0600070205080204" pitchFamily="50" charset="-128"/>
              </a:rPr>
              <a:t>】</a:t>
            </a:r>
          </a:p>
          <a:p>
            <a:endParaRPr lang="en-US" altLang="zh-TW" dirty="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cs typeface="Arial" panose="020B0604020202020204" pitchFamily="34" charset="0"/>
              </a:rPr>
              <a:t>安原　崇哲　（東京大学・医・放射線分子医学部門）</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ＭＳ Ｐゴシック" panose="020B0600070205080204" pitchFamily="50" charset="-128"/>
                <a:cs typeface="Arial" panose="020B0604020202020204" pitchFamily="34" charset="0"/>
              </a:rPr>
              <a:t>演題：</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を介した細胞機能ネットワークの解析によるがん発生機構の解明</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ＭＳ Ｐゴシック" panose="020B0600070205080204" pitchFamily="50" charset="-128"/>
                <a:cs typeface="Arial" panose="020B0604020202020204" pitchFamily="34" charset="0"/>
              </a:rPr>
              <a:t>要旨：がんの発生や放射線、薬剤などのがん治療に対する抵抗性の機序を考える上で修復機構の理解は必須であり、その中でも</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損傷を正確に修復しうる相同組換え修復は特に重要である。その相同組換え修復に関係する分子の中でも特に我々は</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という分子に注目して研究を進めてきた。</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は、代表的な相同組換え修復酵素である</a:t>
            </a:r>
            <a:r>
              <a:rPr lang="en-US" altLang="ja-JP" sz="1600" dirty="0">
                <a:latin typeface="ＭＳ Ｐゴシック" panose="020B0600070205080204" pitchFamily="50" charset="-128"/>
                <a:cs typeface="Arial" panose="020B0604020202020204" pitchFamily="34" charset="0"/>
              </a:rPr>
              <a:t>Rad54</a:t>
            </a:r>
            <a:r>
              <a:rPr lang="ja-JP" altLang="en-US" sz="1600" dirty="0">
                <a:latin typeface="ＭＳ Ｐゴシック" panose="020B0600070205080204" pitchFamily="50" charset="-128"/>
                <a:cs typeface="Arial" panose="020B0604020202020204" pitchFamily="34" charset="0"/>
              </a:rPr>
              <a:t>の相同遺伝子として発見されたため、当初は</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修復における役割が想定されていた。しかしながら、</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修復への寄与が明確でない一方で、</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損傷後の</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の発現レベルは非常に動的な制御を受けていたことから、</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修復における役割の他に、何らかの機能を果たしていると考えられた。</a:t>
            </a:r>
          </a:p>
          <a:p>
            <a:r>
              <a:rPr lang="ja-JP" altLang="en-US" sz="1600" dirty="0">
                <a:latin typeface="ＭＳ Ｐゴシック" panose="020B0600070205080204" pitchFamily="50" charset="-128"/>
                <a:cs typeface="Arial" panose="020B0604020202020204" pitchFamily="34" charset="0"/>
              </a:rPr>
              <a:t>　実際、</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は代表的ながん抑制遺伝子である</a:t>
            </a:r>
            <a:r>
              <a:rPr lang="en-US" altLang="ja-JP" sz="1600" dirty="0">
                <a:latin typeface="ＭＳ Ｐゴシック" panose="020B0600070205080204" pitchFamily="50" charset="-128"/>
                <a:cs typeface="Arial" panose="020B0604020202020204" pitchFamily="34" charset="0"/>
              </a:rPr>
              <a:t>p53</a:t>
            </a:r>
            <a:r>
              <a:rPr lang="ja-JP" altLang="en-US" sz="1600" dirty="0" err="1">
                <a:latin typeface="ＭＳ Ｐゴシック" panose="020B0600070205080204" pitchFamily="50" charset="-128"/>
                <a:cs typeface="Arial" panose="020B0604020202020204" pitchFamily="34" charset="0"/>
              </a:rPr>
              <a:t>を負に</a:t>
            </a:r>
            <a:r>
              <a:rPr lang="ja-JP" altLang="en-US" sz="1600" dirty="0">
                <a:latin typeface="ＭＳ Ｐゴシック" panose="020B0600070205080204" pitchFamily="50" charset="-128"/>
                <a:cs typeface="Arial" panose="020B0604020202020204" pitchFamily="34" charset="0"/>
              </a:rPr>
              <a:t>制御するユビキチン化酵素複合体、</a:t>
            </a:r>
            <a:r>
              <a:rPr lang="en-US" altLang="ja-JP" sz="1600" dirty="0">
                <a:latin typeface="ＭＳ Ｐゴシック" panose="020B0600070205080204" pitchFamily="50" charset="-128"/>
                <a:cs typeface="Arial" panose="020B0604020202020204" pitchFamily="34" charset="0"/>
              </a:rPr>
              <a:t>MDM2</a:t>
            </a:r>
            <a:r>
              <a:rPr lang="ja-JP" altLang="en-US" sz="1600" dirty="0">
                <a:latin typeface="ＭＳ Ｐゴシック" panose="020B0600070205080204" pitchFamily="50" charset="-128"/>
                <a:cs typeface="Arial" panose="020B0604020202020204" pitchFamily="34" charset="0"/>
              </a:rPr>
              <a:t>および</a:t>
            </a:r>
            <a:r>
              <a:rPr lang="en-US" altLang="ja-JP" sz="1600" dirty="0">
                <a:latin typeface="ＭＳ Ｐゴシック" panose="020B0600070205080204" pitchFamily="50" charset="-128"/>
                <a:cs typeface="Arial" panose="020B0604020202020204" pitchFamily="34" charset="0"/>
              </a:rPr>
              <a:t>MDMX</a:t>
            </a:r>
            <a:r>
              <a:rPr lang="ja-JP" altLang="en-US" sz="1600" dirty="0">
                <a:latin typeface="ＭＳ Ｐゴシック" panose="020B0600070205080204" pitchFamily="50" charset="-128"/>
                <a:cs typeface="Arial" panose="020B0604020202020204" pitchFamily="34" charset="0"/>
              </a:rPr>
              <a:t>と直接相互作用することによって、</a:t>
            </a:r>
            <a:r>
              <a:rPr lang="en-US" altLang="ja-JP" sz="1600" dirty="0">
                <a:latin typeface="ＭＳ Ｐゴシック" panose="020B0600070205080204" pitchFamily="50" charset="-128"/>
                <a:cs typeface="Arial" panose="020B0604020202020204" pitchFamily="34" charset="0"/>
              </a:rPr>
              <a:t>p53</a:t>
            </a:r>
            <a:r>
              <a:rPr lang="ja-JP" altLang="en-US" sz="1600" dirty="0">
                <a:latin typeface="ＭＳ Ｐゴシック" panose="020B0600070205080204" pitchFamily="50" charset="-128"/>
                <a:cs typeface="Arial" panose="020B0604020202020204" pitchFamily="34" charset="0"/>
              </a:rPr>
              <a:t>のレベルおよび機能を抑制し、</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損傷後の細胞周期チェックポイントを無効化することが明らかとなった。このような、</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損傷下での細胞周期進行の促進は、その後のゲノム不安定性の誘導につながることから、</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a:t>
            </a:r>
            <a:r>
              <a:rPr lang="en-US" altLang="ja-JP" sz="1600" dirty="0">
                <a:latin typeface="ＭＳ Ｐゴシック" panose="020B0600070205080204" pitchFamily="50" charset="-128"/>
                <a:cs typeface="Arial" panose="020B0604020202020204" pitchFamily="34" charset="0"/>
              </a:rPr>
              <a:t>p53</a:t>
            </a:r>
            <a:r>
              <a:rPr lang="ja-JP" altLang="en-US" sz="1600" dirty="0">
                <a:latin typeface="ＭＳ Ｐゴシック" panose="020B0600070205080204" pitchFamily="50" charset="-128"/>
                <a:cs typeface="Arial" panose="020B0604020202020204" pitchFamily="34" charset="0"/>
              </a:rPr>
              <a:t>の制御を介して、正常細胞が腫瘍化する際の第一歩となりうるメカニズムに関与していることが明らかになった。また、がんの臨床検体を解析したところ、</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の発現量の増加が、独立した予後因子となることが判明した。</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はこの他にも、</a:t>
            </a:r>
            <a:r>
              <a:rPr lang="en-US" altLang="ja-JP" sz="1600" dirty="0">
                <a:latin typeface="ＭＳ Ｐゴシック" panose="020B0600070205080204" pitchFamily="50" charset="-128"/>
                <a:cs typeface="Arial" panose="020B0604020202020204" pitchFamily="34" charset="0"/>
              </a:rPr>
              <a:t>LNX1</a:t>
            </a:r>
            <a:r>
              <a:rPr lang="ja-JP" altLang="en-US" sz="1600" dirty="0">
                <a:latin typeface="ＭＳ Ｐゴシック" panose="020B0600070205080204" pitchFamily="50" charset="-128"/>
                <a:cs typeface="Arial" panose="020B0604020202020204" pitchFamily="34" charset="0"/>
              </a:rPr>
              <a:t>との相互作用を介して、がんの進展に重要な役割を果たしている</a:t>
            </a:r>
            <a:r>
              <a:rPr lang="en-US" altLang="ja-JP" sz="1600" dirty="0">
                <a:latin typeface="ＭＳ Ｐゴシック" panose="020B0600070205080204" pitchFamily="50" charset="-128"/>
                <a:cs typeface="Arial" panose="020B0604020202020204" pitchFamily="34" charset="0"/>
              </a:rPr>
              <a:t>Notch signaling</a:t>
            </a:r>
            <a:r>
              <a:rPr lang="ja-JP" altLang="en-US" sz="1600" dirty="0">
                <a:latin typeface="ＭＳ Ｐゴシック" panose="020B0600070205080204" pitchFamily="50" charset="-128"/>
                <a:cs typeface="Arial" panose="020B0604020202020204" pitchFamily="34" charset="0"/>
              </a:rPr>
              <a:t>の制御に関与することが示唆されている。</a:t>
            </a:r>
          </a:p>
          <a:p>
            <a:r>
              <a:rPr lang="ja-JP" altLang="en-US" sz="1600" dirty="0">
                <a:latin typeface="ＭＳ Ｐゴシック" panose="020B0600070205080204" pitchFamily="50" charset="-128"/>
                <a:cs typeface="Arial" panose="020B0604020202020204" pitchFamily="34" charset="0"/>
              </a:rPr>
              <a:t>　従って</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は、複数のシステムの分子と連携しながら適切な細胞機能を維持するためのネットワークを形成し、</a:t>
            </a:r>
            <a:r>
              <a:rPr lang="ja-JP" altLang="en-US" sz="1600" dirty="0" smtClean="0">
                <a:latin typeface="ＭＳ Ｐゴシック" panose="020B0600070205080204" pitchFamily="50" charset="-128"/>
                <a:cs typeface="Arial" panose="020B0604020202020204" pitchFamily="34" charset="0"/>
              </a:rPr>
              <a:t>がんの</a:t>
            </a:r>
            <a:r>
              <a:rPr lang="ja-JP" altLang="en-US" sz="1600" dirty="0">
                <a:latin typeface="ＭＳ Ｐゴシック" panose="020B0600070205080204" pitchFamily="50" charset="-128"/>
                <a:cs typeface="Arial" panose="020B0604020202020204" pitchFamily="34" charset="0"/>
              </a:rPr>
              <a:t>発生や、悪性化、がん治療抵抗性を導く基盤的な機構に関与していると考えられる。</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mn-ea"/>
                <a:cs typeface="Arial" panose="020B0604020202020204" pitchFamily="34" charset="0"/>
              </a:rPr>
              <a:t>略歴：</a:t>
            </a:r>
            <a:endParaRPr lang="en-US" altLang="ja-JP" sz="1600" dirty="0">
              <a:latin typeface="+mn-ea"/>
              <a:cs typeface="Arial" panose="020B0604020202020204" pitchFamily="34" charset="0"/>
            </a:endParaRPr>
          </a:p>
          <a:p>
            <a:r>
              <a:rPr lang="en-US" altLang="ja-JP" sz="1600" dirty="0">
                <a:latin typeface="+mn-ea"/>
                <a:cs typeface="Arial" panose="020B0604020202020204" pitchFamily="34" charset="0"/>
              </a:rPr>
              <a:t>2011</a:t>
            </a:r>
            <a:r>
              <a:rPr lang="ja-JP" altLang="en-US" sz="1600" dirty="0">
                <a:latin typeface="+mn-ea"/>
                <a:cs typeface="Arial" panose="020B0604020202020204" pitchFamily="34" charset="0"/>
              </a:rPr>
              <a:t>年　　東京大学大学院医学系研究科博士課程（</a:t>
            </a:r>
            <a:r>
              <a:rPr lang="en-US" altLang="ja-JP" sz="1600" dirty="0">
                <a:latin typeface="+mn-ea"/>
                <a:cs typeface="Arial" panose="020B0604020202020204" pitchFamily="34" charset="0"/>
              </a:rPr>
              <a:t>PhD-MD</a:t>
            </a:r>
            <a:r>
              <a:rPr lang="ja-JP" altLang="en-US" sz="1600" dirty="0">
                <a:latin typeface="+mn-ea"/>
                <a:cs typeface="Arial" panose="020B0604020202020204" pitchFamily="34" charset="0"/>
              </a:rPr>
              <a:t>コース）進学</a:t>
            </a:r>
          </a:p>
          <a:p>
            <a:r>
              <a:rPr lang="en-US" altLang="ja-JP" sz="1600" dirty="0">
                <a:latin typeface="+mn-ea"/>
                <a:cs typeface="Arial" panose="020B0604020202020204" pitchFamily="34" charset="0"/>
              </a:rPr>
              <a:t>2012</a:t>
            </a:r>
            <a:r>
              <a:rPr lang="ja-JP" altLang="en-US" sz="1600" dirty="0">
                <a:latin typeface="+mn-ea"/>
                <a:cs typeface="Arial" panose="020B0604020202020204" pitchFamily="34" charset="0"/>
              </a:rPr>
              <a:t>年　　学術振興会特別研究員（</a:t>
            </a:r>
            <a:r>
              <a:rPr lang="en-US" altLang="ja-JP" sz="1600" dirty="0">
                <a:latin typeface="+mn-ea"/>
                <a:cs typeface="Arial" panose="020B0604020202020204" pitchFamily="34" charset="0"/>
              </a:rPr>
              <a:t>DC1</a:t>
            </a:r>
            <a:r>
              <a:rPr lang="ja-JP" altLang="en-US" sz="1600" dirty="0">
                <a:latin typeface="+mn-ea"/>
                <a:cs typeface="Arial" panose="020B0604020202020204" pitchFamily="34" charset="0"/>
              </a:rPr>
              <a:t>）</a:t>
            </a:r>
            <a:endParaRPr lang="en-US" altLang="ja-JP" sz="1600" dirty="0">
              <a:latin typeface="+mn-ea"/>
              <a:cs typeface="Arial" panose="020B0604020202020204" pitchFamily="34" charset="0"/>
            </a:endParaRPr>
          </a:p>
          <a:p>
            <a:r>
              <a:rPr lang="en-US" altLang="ja-JP" sz="1600" dirty="0">
                <a:latin typeface="+mn-ea"/>
                <a:cs typeface="Arial" panose="020B0604020202020204" pitchFamily="34" charset="0"/>
              </a:rPr>
              <a:t>2015</a:t>
            </a:r>
            <a:r>
              <a:rPr lang="ja-JP" altLang="en-US" sz="1600" dirty="0">
                <a:latin typeface="+mn-ea"/>
                <a:cs typeface="Arial" panose="020B0604020202020204" pitchFamily="34" charset="0"/>
              </a:rPr>
              <a:t>年　　東京大学大学院医学系研究科生体物理医学専攻修了　取得学位：博士（医学）</a:t>
            </a:r>
          </a:p>
          <a:p>
            <a:r>
              <a:rPr lang="en-US" altLang="ja-JP" sz="1600" dirty="0">
                <a:latin typeface="+mn-ea"/>
                <a:cs typeface="Arial" panose="020B0604020202020204" pitchFamily="34" charset="0"/>
              </a:rPr>
              <a:t>2015</a:t>
            </a:r>
            <a:r>
              <a:rPr lang="ja-JP" altLang="en-US" sz="1600" dirty="0">
                <a:latin typeface="+mn-ea"/>
                <a:cs typeface="Arial" panose="020B0604020202020204" pitchFamily="34" charset="0"/>
              </a:rPr>
              <a:t>年</a:t>
            </a:r>
            <a:r>
              <a:rPr lang="en-US" altLang="ja-JP" sz="1600" dirty="0">
                <a:latin typeface="+mn-ea"/>
                <a:cs typeface="Arial" panose="020B0604020202020204" pitchFamily="34" charset="0"/>
              </a:rPr>
              <a:t>~</a:t>
            </a:r>
            <a:r>
              <a:rPr lang="ja-JP" altLang="en-US" sz="1600" dirty="0">
                <a:latin typeface="+mn-ea"/>
                <a:cs typeface="Arial" panose="020B0604020202020204" pitchFamily="34" charset="0"/>
              </a:rPr>
              <a:t>　東京大学大学院医学系研究科疾患生命工学センター放射線分子医学部門　助教</a:t>
            </a:r>
            <a:endParaRPr lang="en-US" altLang="ja-JP" sz="1600" dirty="0">
              <a:latin typeface="+mn-ea"/>
              <a:cs typeface="Arial" panose="020B0604020202020204" pitchFamily="34" charset="0"/>
            </a:endParaRPr>
          </a:p>
          <a:p>
            <a:endParaRPr lang="en-US" altLang="ja-JP" sz="1600" dirty="0">
              <a:latin typeface="+mn-ea"/>
              <a:cs typeface="Arial" panose="020B0604020202020204" pitchFamily="34" charset="0"/>
            </a:endParaRPr>
          </a:p>
          <a:p>
            <a:r>
              <a:rPr lang="ja-JP" altLang="en-US" sz="1600" dirty="0">
                <a:latin typeface="+mn-ea"/>
                <a:cs typeface="Arial" panose="020B0604020202020204" pitchFamily="34" charset="0"/>
              </a:rPr>
              <a:t>趣味：スポーツ観戦、テニス（初心者</a:t>
            </a:r>
            <a:r>
              <a:rPr lang="ja-JP" altLang="en-US" sz="1600" dirty="0" smtClean="0">
                <a:latin typeface="+mn-ea"/>
                <a:cs typeface="Arial" panose="020B0604020202020204" pitchFamily="34" charset="0"/>
              </a:rPr>
              <a:t>）</a:t>
            </a:r>
            <a:endParaRPr lang="ja-JP" altLang="en-US" sz="1600" dirty="0">
              <a:latin typeface="+mn-ea"/>
              <a:cs typeface="Arial" panose="020B0604020202020204" pitchFamily="34" charset="0"/>
            </a:endParaRPr>
          </a:p>
        </p:txBody>
      </p:sp>
    </p:spTree>
    <p:extLst>
      <p:ext uri="{BB962C8B-B14F-4D97-AF65-F5344CB8AC3E}">
        <p14:creationId xmlns:p14="http://schemas.microsoft.com/office/powerpoint/2010/main" val="1097061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正方形/長方形 1"/>
          <p:cNvSpPr/>
          <p:nvPr/>
        </p:nvSpPr>
        <p:spPr>
          <a:xfrm>
            <a:off x="121920" y="195918"/>
            <a:ext cx="11978640" cy="6555641"/>
          </a:xfrm>
          <a:prstGeom prst="rect">
            <a:avLst/>
          </a:prstGeom>
        </p:spPr>
        <p:txBody>
          <a:bodyPr wrap="square">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ja-JP" altLang="en-US" dirty="0" smtClean="0">
                <a:latin typeface="+mn-ea"/>
              </a:rPr>
              <a:t>学位</a:t>
            </a:r>
            <a:r>
              <a:rPr lang="ja-JP" altLang="en-US" dirty="0">
                <a:latin typeface="+mn-ea"/>
              </a:rPr>
              <a:t>取得記念講演</a:t>
            </a:r>
            <a:r>
              <a:rPr lang="en-US" altLang="zh-TW" dirty="0" smtClean="0">
                <a:latin typeface="+mn-ea"/>
              </a:rPr>
              <a:t>】</a:t>
            </a:r>
          </a:p>
          <a:p>
            <a:endParaRPr lang="en-US" altLang="zh-TW" sz="1600" dirty="0" smtClean="0">
              <a:latin typeface="+mn-ea"/>
            </a:endParaRPr>
          </a:p>
          <a:p>
            <a:r>
              <a:rPr lang="ja-JP" altLang="en-US" sz="1600" dirty="0">
                <a:latin typeface="+mn-ea"/>
              </a:rPr>
              <a:t>福地　命　（東京工業大学　原子炉工学研究所）</a:t>
            </a:r>
          </a:p>
          <a:p>
            <a:endParaRPr lang="en-US" altLang="ja-JP" sz="1600" dirty="0">
              <a:latin typeface="+mn-ea"/>
              <a:cs typeface="Arial" panose="020B0604020202020204" pitchFamily="34" charset="0"/>
            </a:endParaRPr>
          </a:p>
          <a:p>
            <a:r>
              <a:rPr lang="ja-JP" altLang="en-US" sz="1600" dirty="0">
                <a:latin typeface="+mn-ea"/>
                <a:cs typeface="Arial" panose="020B0604020202020204" pitchFamily="34" charset="0"/>
              </a:rPr>
              <a:t>演題</a:t>
            </a:r>
            <a:r>
              <a:rPr lang="ja-JP" altLang="en-US" sz="1600" dirty="0" smtClean="0">
                <a:latin typeface="+mn-ea"/>
                <a:cs typeface="Arial" panose="020B0604020202020204" pitchFamily="34" charset="0"/>
              </a:rPr>
              <a:t>：</a:t>
            </a:r>
            <a:r>
              <a:rPr lang="en-US" altLang="ja-JP" sz="1600" dirty="0" smtClean="0">
                <a:latin typeface="+mn-ea"/>
              </a:rPr>
              <a:t>DNA</a:t>
            </a:r>
            <a:r>
              <a:rPr lang="ja-JP" altLang="en-US" sz="1600" dirty="0">
                <a:latin typeface="+mn-ea"/>
              </a:rPr>
              <a:t>二重鎖切断修復に関わる</a:t>
            </a:r>
            <a:r>
              <a:rPr lang="en-US" altLang="ja-JP" sz="1600" dirty="0">
                <a:latin typeface="+mn-ea"/>
              </a:rPr>
              <a:t>XRCC4/</a:t>
            </a:r>
            <a:r>
              <a:rPr lang="en-US" altLang="ja-JP" sz="1600" dirty="0" smtClean="0">
                <a:latin typeface="+mn-ea"/>
              </a:rPr>
              <a:t>DNA Ligase IV</a:t>
            </a:r>
            <a:r>
              <a:rPr lang="ja-JP" altLang="en-US" sz="1600" dirty="0" smtClean="0">
                <a:latin typeface="+mn-ea"/>
              </a:rPr>
              <a:t>複合体の制御機構に関する研究</a:t>
            </a:r>
            <a:endParaRPr lang="en-US" altLang="ja-JP" sz="1600" dirty="0" smtClean="0">
              <a:latin typeface="+mn-ea"/>
            </a:endParaRPr>
          </a:p>
          <a:p>
            <a:endParaRPr lang="en-US" altLang="ja-JP" sz="1600" dirty="0">
              <a:latin typeface="+mn-ea"/>
            </a:endParaRPr>
          </a:p>
          <a:p>
            <a:r>
              <a:rPr lang="ja-JP" altLang="en-US" sz="1600" dirty="0" smtClean="0">
                <a:latin typeface="+mn-ea"/>
              </a:rPr>
              <a:t>要旨：</a:t>
            </a:r>
            <a:r>
              <a:rPr lang="ja-JP" altLang="ja-JP" sz="1600" dirty="0" smtClean="0">
                <a:latin typeface="+mn-ea"/>
              </a:rPr>
              <a:t>放射線によって生じるさまざまな</a:t>
            </a:r>
            <a:r>
              <a:rPr lang="en-US" altLang="ja-JP" sz="1600" dirty="0" smtClean="0">
                <a:latin typeface="+mn-ea"/>
              </a:rPr>
              <a:t>DNA</a:t>
            </a:r>
            <a:r>
              <a:rPr lang="ja-JP" altLang="ja-JP" sz="1600" dirty="0" smtClean="0">
                <a:latin typeface="+mn-ea"/>
              </a:rPr>
              <a:t>損傷の中で</a:t>
            </a:r>
            <a:r>
              <a:rPr lang="en-US" altLang="ja-JP" sz="1600" dirty="0" smtClean="0">
                <a:latin typeface="+mn-ea"/>
              </a:rPr>
              <a:t>DNA</a:t>
            </a:r>
            <a:r>
              <a:rPr lang="ja-JP" altLang="ja-JP" sz="1600" dirty="0" smtClean="0">
                <a:latin typeface="+mn-ea"/>
              </a:rPr>
              <a:t>二重鎖切断</a:t>
            </a:r>
            <a:r>
              <a:rPr lang="en-US" altLang="ja-JP" sz="1600" dirty="0" smtClean="0">
                <a:latin typeface="+mn-ea"/>
              </a:rPr>
              <a:t>(DSB)</a:t>
            </a:r>
            <a:r>
              <a:rPr lang="ja-JP" altLang="ja-JP" sz="1600" dirty="0" smtClean="0">
                <a:latin typeface="+mn-ea"/>
              </a:rPr>
              <a:t>は最も重篤なものであり、生物作用に最も密接に関わると考えられている。真核生物において、</a:t>
            </a:r>
            <a:r>
              <a:rPr lang="en-US" altLang="ja-JP" sz="1600" dirty="0" smtClean="0">
                <a:latin typeface="+mn-ea"/>
              </a:rPr>
              <a:t>DSB</a:t>
            </a:r>
            <a:r>
              <a:rPr lang="ja-JP" altLang="ja-JP" sz="1600" dirty="0" smtClean="0">
                <a:latin typeface="+mn-ea"/>
              </a:rPr>
              <a:t>修復は主として二つの機構で行われる。一つは相同組換え</a:t>
            </a:r>
            <a:r>
              <a:rPr lang="en-US" altLang="ja-JP" sz="1600" dirty="0" smtClean="0">
                <a:latin typeface="+mn-ea"/>
              </a:rPr>
              <a:t>(Homologous recombination, HR)</a:t>
            </a:r>
            <a:r>
              <a:rPr lang="ja-JP" altLang="ja-JP" sz="1600" dirty="0" err="1" smtClean="0">
                <a:latin typeface="+mn-ea"/>
              </a:rPr>
              <a:t>、</a:t>
            </a:r>
            <a:r>
              <a:rPr lang="ja-JP" altLang="ja-JP" sz="1600" dirty="0" smtClean="0">
                <a:latin typeface="+mn-ea"/>
              </a:rPr>
              <a:t>もう一つは非相同末端結合</a:t>
            </a:r>
            <a:r>
              <a:rPr lang="en-US" altLang="ja-JP" sz="1600" dirty="0" smtClean="0">
                <a:latin typeface="+mn-ea"/>
              </a:rPr>
              <a:t>(Non-homologous end-joining, NHEJ)</a:t>
            </a:r>
            <a:r>
              <a:rPr lang="ja-JP" altLang="ja-JP" sz="1600" dirty="0" smtClean="0">
                <a:latin typeface="+mn-ea"/>
              </a:rPr>
              <a:t>である。</a:t>
            </a:r>
            <a:r>
              <a:rPr lang="en-US" altLang="ja-JP" sz="1600" dirty="0" smtClean="0">
                <a:latin typeface="+mn-ea"/>
              </a:rPr>
              <a:t>NHEJ</a:t>
            </a:r>
            <a:r>
              <a:rPr lang="ja-JP" altLang="ja-JP" sz="1600" dirty="0" smtClean="0">
                <a:latin typeface="+mn-ea"/>
              </a:rPr>
              <a:t>においては、</a:t>
            </a:r>
            <a:r>
              <a:rPr lang="en-US" altLang="ja-JP" sz="1600" dirty="0" smtClean="0">
                <a:latin typeface="+mn-ea"/>
              </a:rPr>
              <a:t>Ku70</a:t>
            </a:r>
            <a:r>
              <a:rPr lang="ja-JP" altLang="ja-JP" sz="1600" dirty="0" err="1" smtClean="0">
                <a:latin typeface="+mn-ea"/>
              </a:rPr>
              <a:t>、</a:t>
            </a:r>
            <a:r>
              <a:rPr lang="en-US" altLang="ja-JP" sz="1600" dirty="0" smtClean="0">
                <a:latin typeface="+mn-ea"/>
              </a:rPr>
              <a:t>Ku86</a:t>
            </a:r>
            <a:r>
              <a:rPr lang="ja-JP" altLang="ja-JP" sz="1600" dirty="0" err="1" smtClean="0">
                <a:latin typeface="+mn-ea"/>
              </a:rPr>
              <a:t>、</a:t>
            </a:r>
            <a:r>
              <a:rPr lang="en-US" altLang="ja-JP" sz="1600" dirty="0" smtClean="0">
                <a:latin typeface="+mn-ea"/>
              </a:rPr>
              <a:t>DNA-</a:t>
            </a:r>
            <a:r>
              <a:rPr lang="en-US" altLang="ja-JP" sz="1600" dirty="0" err="1" smtClean="0">
                <a:latin typeface="+mn-ea"/>
              </a:rPr>
              <a:t>PKcs</a:t>
            </a:r>
            <a:r>
              <a:rPr lang="ja-JP" altLang="ja-JP" sz="1600" dirty="0" err="1" smtClean="0">
                <a:latin typeface="+mn-ea"/>
              </a:rPr>
              <a:t>、</a:t>
            </a:r>
            <a:r>
              <a:rPr lang="en-US" altLang="ja-JP" sz="1600" dirty="0" smtClean="0">
                <a:latin typeface="+mn-ea"/>
              </a:rPr>
              <a:t>XRCC4</a:t>
            </a:r>
            <a:r>
              <a:rPr lang="ja-JP" altLang="ja-JP" sz="1600" dirty="0" err="1" smtClean="0">
                <a:latin typeface="+mn-ea"/>
              </a:rPr>
              <a:t>、</a:t>
            </a:r>
            <a:r>
              <a:rPr lang="en-US" altLang="ja-JP" sz="1600" dirty="0" smtClean="0">
                <a:latin typeface="+mn-ea"/>
              </a:rPr>
              <a:t>DNA ligase IV</a:t>
            </a:r>
            <a:r>
              <a:rPr lang="ja-JP" altLang="ja-JP" sz="1600" dirty="0" err="1" smtClean="0">
                <a:latin typeface="+mn-ea"/>
              </a:rPr>
              <a:t>、</a:t>
            </a:r>
            <a:r>
              <a:rPr lang="en-US" altLang="ja-JP" sz="1600" dirty="0" smtClean="0">
                <a:latin typeface="+mn-ea"/>
              </a:rPr>
              <a:t>XLF</a:t>
            </a:r>
            <a:r>
              <a:rPr lang="ja-JP" altLang="ja-JP" sz="1600" dirty="0" smtClean="0">
                <a:latin typeface="+mn-ea"/>
              </a:rPr>
              <a:t>が中心的な役割を担うと考えられている。この中で、</a:t>
            </a:r>
            <a:r>
              <a:rPr lang="en-US" altLang="ja-JP" sz="1600" dirty="0" smtClean="0">
                <a:latin typeface="+mn-ea"/>
              </a:rPr>
              <a:t>DNA ligase IV</a:t>
            </a:r>
            <a:r>
              <a:rPr lang="ja-JP" altLang="ja-JP" sz="1600" dirty="0" smtClean="0">
                <a:latin typeface="+mn-ea"/>
              </a:rPr>
              <a:t>は</a:t>
            </a:r>
            <a:r>
              <a:rPr lang="en-US" altLang="ja-JP" sz="1600" dirty="0" smtClean="0">
                <a:latin typeface="+mn-ea"/>
              </a:rPr>
              <a:t>DSB</a:t>
            </a:r>
            <a:r>
              <a:rPr lang="ja-JP" altLang="ja-JP" sz="1600" dirty="0" smtClean="0">
                <a:latin typeface="+mn-ea"/>
              </a:rPr>
              <a:t>を最終的に結合する酵素であり、</a:t>
            </a:r>
            <a:r>
              <a:rPr lang="en-US" altLang="ja-JP" sz="1600" dirty="0" smtClean="0">
                <a:latin typeface="+mn-ea"/>
              </a:rPr>
              <a:t>X-ray</a:t>
            </a:r>
            <a:r>
              <a:rPr lang="ja-JP" altLang="en-US" sz="1600" dirty="0" smtClean="0">
                <a:latin typeface="+mn-ea"/>
              </a:rPr>
              <a:t> </a:t>
            </a:r>
            <a:r>
              <a:rPr lang="en-US" altLang="ja-JP" sz="1600" dirty="0" smtClean="0">
                <a:latin typeface="+mn-ea"/>
              </a:rPr>
              <a:t>repair cross-complementing protein 4 (XRCC4</a:t>
            </a:r>
            <a:r>
              <a:rPr lang="ja-JP" altLang="en-US" sz="1600" dirty="0" smtClean="0">
                <a:latin typeface="+mn-ea"/>
              </a:rPr>
              <a:t>）</a:t>
            </a:r>
            <a:r>
              <a:rPr lang="ja-JP" altLang="ja-JP" sz="1600" dirty="0" smtClean="0">
                <a:latin typeface="+mn-ea"/>
              </a:rPr>
              <a:t>は</a:t>
            </a:r>
            <a:r>
              <a:rPr lang="en-US" altLang="ja-JP" sz="1600" dirty="0" smtClean="0">
                <a:latin typeface="+mn-ea"/>
              </a:rPr>
              <a:t>DNA ligase IV</a:t>
            </a:r>
            <a:r>
              <a:rPr lang="ja-JP" altLang="ja-JP" sz="1600" dirty="0" smtClean="0">
                <a:latin typeface="+mn-ea"/>
              </a:rPr>
              <a:t>の機能を調節すると考えられている。本研究は、</a:t>
            </a:r>
            <a:r>
              <a:rPr lang="en-US" altLang="ja-JP" sz="1600" dirty="0" smtClean="0">
                <a:latin typeface="+mn-ea"/>
              </a:rPr>
              <a:t>XRCC4</a:t>
            </a:r>
            <a:r>
              <a:rPr lang="ja-JP" altLang="ja-JP" sz="1600" dirty="0" smtClean="0">
                <a:latin typeface="+mn-ea"/>
              </a:rPr>
              <a:t>と</a:t>
            </a:r>
            <a:r>
              <a:rPr lang="en-US" altLang="ja-JP" sz="1600" dirty="0" smtClean="0">
                <a:latin typeface="+mn-ea"/>
              </a:rPr>
              <a:t>DNA ligase IV</a:t>
            </a:r>
            <a:r>
              <a:rPr lang="ja-JP" altLang="ja-JP" sz="1600" dirty="0" smtClean="0">
                <a:latin typeface="+mn-ea"/>
              </a:rPr>
              <a:t>の新たな調節機構を見出すことを目的として行った。アセチル化、</a:t>
            </a:r>
            <a:r>
              <a:rPr lang="en-US" altLang="ja-JP" sz="1600" dirty="0" smtClean="0">
                <a:latin typeface="+mn-ea"/>
              </a:rPr>
              <a:t>SUMO</a:t>
            </a:r>
            <a:r>
              <a:rPr lang="ja-JP" altLang="ja-JP" sz="1600" dirty="0" smtClean="0">
                <a:latin typeface="+mn-ea"/>
              </a:rPr>
              <a:t>化、ユビキチン化</a:t>
            </a:r>
            <a:r>
              <a:rPr lang="ja-JP" altLang="en-US" sz="1600" dirty="0" smtClean="0">
                <a:latin typeface="+mn-ea"/>
              </a:rPr>
              <a:t>の</a:t>
            </a:r>
            <a:r>
              <a:rPr lang="ja-JP" altLang="ja-JP" sz="1600" dirty="0" smtClean="0">
                <a:latin typeface="+mn-ea"/>
              </a:rPr>
              <a:t>修飾部位となりうるリジンに着目し、ヒト</a:t>
            </a:r>
            <a:r>
              <a:rPr lang="en-US" altLang="ja-JP" sz="1600" dirty="0" smtClean="0">
                <a:latin typeface="+mn-ea"/>
              </a:rPr>
              <a:t>XRCC4</a:t>
            </a:r>
            <a:r>
              <a:rPr lang="ja-JP" altLang="ja-JP" sz="1600" dirty="0" smtClean="0">
                <a:latin typeface="+mn-ea"/>
              </a:rPr>
              <a:t>とトリ</a:t>
            </a:r>
            <a:r>
              <a:rPr lang="en-US" altLang="ja-JP" sz="1600" dirty="0" smtClean="0">
                <a:latin typeface="+mn-ea"/>
              </a:rPr>
              <a:t>XRCC4</a:t>
            </a:r>
            <a:r>
              <a:rPr lang="ja-JP" altLang="ja-JP" sz="1600" dirty="0" smtClean="0">
                <a:latin typeface="+mn-ea"/>
              </a:rPr>
              <a:t>の間で保存されているリジンをアルギニンに置換した変異体シリーズを作製後、</a:t>
            </a:r>
            <a:r>
              <a:rPr lang="en-US" altLang="ja-JP" sz="1600" dirty="0" smtClean="0">
                <a:latin typeface="+mn-ea"/>
              </a:rPr>
              <a:t>XRCC4</a:t>
            </a:r>
            <a:r>
              <a:rPr lang="ja-JP" altLang="ja-JP" sz="1600" dirty="0" smtClean="0">
                <a:latin typeface="+mn-ea"/>
              </a:rPr>
              <a:t>遺伝子を欠損するマウス細胞</a:t>
            </a:r>
            <a:r>
              <a:rPr lang="en-US" altLang="ja-JP" sz="1600" dirty="0" smtClean="0">
                <a:latin typeface="+mn-ea"/>
              </a:rPr>
              <a:t>M10</a:t>
            </a:r>
            <a:r>
              <a:rPr lang="ja-JP" altLang="ja-JP" sz="1600" dirty="0" smtClean="0">
                <a:latin typeface="+mn-ea"/>
              </a:rPr>
              <a:t>に導入し、安定発現株を樹立した。コバルト</a:t>
            </a:r>
            <a:r>
              <a:rPr lang="en-US" altLang="ja-JP" sz="1600" dirty="0" smtClean="0">
                <a:latin typeface="+mn-ea"/>
              </a:rPr>
              <a:t>60</a:t>
            </a:r>
            <a:r>
              <a:rPr lang="ja-JP" altLang="ja-JP" sz="1600" dirty="0" smtClean="0">
                <a:latin typeface="+mn-ea"/>
              </a:rPr>
              <a:t>線源を用いてコロニー形成法によって放射線感受性を測定した結果、</a:t>
            </a:r>
            <a:r>
              <a:rPr lang="en-US" altLang="ja-JP" sz="1600" dirty="0" smtClean="0">
                <a:latin typeface="+mn-ea"/>
              </a:rPr>
              <a:t>187</a:t>
            </a:r>
            <a:r>
              <a:rPr lang="ja-JP" altLang="ja-JP" sz="1600" dirty="0" smtClean="0">
                <a:latin typeface="+mn-ea"/>
              </a:rPr>
              <a:t>番目のリジンをアルギニンに置換した変異体を発現させた細胞（</a:t>
            </a:r>
            <a:r>
              <a:rPr lang="en-US" altLang="ja-JP" sz="1600" dirty="0" smtClean="0">
                <a:latin typeface="+mn-ea"/>
              </a:rPr>
              <a:t>M10-GFP-XRCC4K187R</a:t>
            </a:r>
            <a:r>
              <a:rPr lang="ja-JP" altLang="ja-JP" sz="1600" dirty="0" smtClean="0">
                <a:latin typeface="+mn-ea"/>
              </a:rPr>
              <a:t>）および</a:t>
            </a:r>
            <a:r>
              <a:rPr lang="en-US" altLang="ja-JP" sz="1600" dirty="0" smtClean="0">
                <a:latin typeface="+mn-ea"/>
              </a:rPr>
              <a:t>271</a:t>
            </a:r>
            <a:r>
              <a:rPr lang="ja-JP" altLang="ja-JP" sz="1600" dirty="0" smtClean="0">
                <a:latin typeface="+mn-ea"/>
              </a:rPr>
              <a:t>番目のリジンをアルギニンに置換した変異体（</a:t>
            </a:r>
            <a:r>
              <a:rPr lang="en-US" altLang="ja-JP" sz="1600" dirty="0" smtClean="0">
                <a:latin typeface="+mn-ea"/>
              </a:rPr>
              <a:t>M10- GFP-XRCC4K271R</a:t>
            </a:r>
            <a:r>
              <a:rPr lang="ja-JP" altLang="ja-JP" sz="1600" dirty="0" smtClean="0">
                <a:latin typeface="+mn-ea"/>
              </a:rPr>
              <a:t>）を発現させた細胞が、</a:t>
            </a:r>
            <a:r>
              <a:rPr lang="en-US" altLang="ja-JP" sz="1600" dirty="0" smtClean="0">
                <a:latin typeface="+mn-ea"/>
              </a:rPr>
              <a:t>XRCC4 WT</a:t>
            </a:r>
            <a:r>
              <a:rPr lang="ja-JP" altLang="ja-JP" sz="1600" dirty="0" smtClean="0">
                <a:latin typeface="+mn-ea"/>
              </a:rPr>
              <a:t>を発現させた細胞（</a:t>
            </a:r>
            <a:r>
              <a:rPr lang="en-US" altLang="ja-JP" sz="1600" dirty="0" smtClean="0">
                <a:latin typeface="+mn-ea"/>
              </a:rPr>
              <a:t>M10- GFP-XRCC4WT</a:t>
            </a:r>
            <a:r>
              <a:rPr lang="ja-JP" altLang="ja-JP" sz="1600" dirty="0" smtClean="0">
                <a:latin typeface="+mn-ea"/>
              </a:rPr>
              <a:t>）に比べて著しい放射線感受性を示した。</a:t>
            </a:r>
            <a:r>
              <a:rPr lang="ja-JP" altLang="en-US" sz="1600" dirty="0" smtClean="0">
                <a:latin typeface="+mn-ea"/>
              </a:rPr>
              <a:t>放射線感受性を示した</a:t>
            </a:r>
            <a:r>
              <a:rPr lang="en-US" altLang="ja-JP" sz="1600" dirty="0" smtClean="0">
                <a:latin typeface="+mn-ea"/>
              </a:rPr>
              <a:t>KR</a:t>
            </a:r>
            <a:r>
              <a:rPr lang="ja-JP" altLang="en-US" sz="1600" dirty="0" smtClean="0">
                <a:latin typeface="+mn-ea"/>
              </a:rPr>
              <a:t>変異体にはそれぞれ</a:t>
            </a:r>
            <a:r>
              <a:rPr lang="en-US" altLang="ja-JP" sz="1600" dirty="0" smtClean="0">
                <a:latin typeface="+mn-ea"/>
              </a:rPr>
              <a:t>ligase</a:t>
            </a:r>
            <a:r>
              <a:rPr lang="ja-JP" altLang="en-US" sz="1600" dirty="0" smtClean="0">
                <a:latin typeface="+mn-ea"/>
              </a:rPr>
              <a:t> </a:t>
            </a:r>
            <a:r>
              <a:rPr lang="en-US" altLang="ja-JP" sz="1600" dirty="0" smtClean="0">
                <a:latin typeface="+mn-ea"/>
              </a:rPr>
              <a:t>IV</a:t>
            </a:r>
            <a:r>
              <a:rPr lang="ja-JP" altLang="en-US" sz="1600" dirty="0" smtClean="0">
                <a:latin typeface="+mn-ea"/>
              </a:rPr>
              <a:t>との相互作用の失活、</a:t>
            </a:r>
            <a:r>
              <a:rPr lang="en-US" altLang="ja-JP" sz="1600" dirty="0" smtClean="0">
                <a:latin typeface="+mn-ea"/>
              </a:rPr>
              <a:t> </a:t>
            </a:r>
            <a:r>
              <a:rPr lang="ja-JP" altLang="en-US" sz="1600" dirty="0" smtClean="0">
                <a:latin typeface="+mn-ea"/>
              </a:rPr>
              <a:t>核移行機能の異常があることが分かった。</a:t>
            </a:r>
            <a:r>
              <a:rPr lang="ja-JP" altLang="ja-JP" sz="1600" dirty="0" smtClean="0">
                <a:latin typeface="+mn-ea"/>
              </a:rPr>
              <a:t>本研究で得られた成果は、</a:t>
            </a:r>
            <a:r>
              <a:rPr lang="en-US" altLang="ja-JP" sz="1600" dirty="0" smtClean="0">
                <a:latin typeface="+mn-ea"/>
              </a:rPr>
              <a:t>DNA</a:t>
            </a:r>
            <a:r>
              <a:rPr lang="ja-JP" altLang="ja-JP" sz="1600" dirty="0" smtClean="0">
                <a:latin typeface="+mn-ea"/>
              </a:rPr>
              <a:t>二重鎖切断修復の分子機構に新たな知見を与えるとともに、新規放射線増感剤の分子設計の手がかりとなることも期待される。</a:t>
            </a:r>
            <a:endParaRPr lang="en-US" altLang="ja-JP" sz="1600" dirty="0" smtClean="0">
              <a:latin typeface="+mn-ea"/>
            </a:endParaRPr>
          </a:p>
          <a:p>
            <a:endParaRPr lang="en-US" altLang="ja-JP" sz="1600" dirty="0">
              <a:latin typeface="+mn-ea"/>
            </a:endParaRPr>
          </a:p>
          <a:p>
            <a:r>
              <a:rPr lang="ja-JP" altLang="en-US" sz="1600" dirty="0">
                <a:latin typeface="+mn-ea"/>
              </a:rPr>
              <a:t>略歴</a:t>
            </a:r>
            <a:r>
              <a:rPr lang="en-US" altLang="ja-JP" sz="1600" dirty="0">
                <a:latin typeface="+mn-ea"/>
              </a:rPr>
              <a:t>	2008</a:t>
            </a:r>
            <a:r>
              <a:rPr lang="ja-JP" altLang="en-US" sz="1600" dirty="0">
                <a:latin typeface="+mn-ea"/>
              </a:rPr>
              <a:t>年　岐阜大学　工学部　機能材料工学科　卒業</a:t>
            </a:r>
            <a:endParaRPr lang="en-US" altLang="ja-JP" sz="1600" dirty="0">
              <a:latin typeface="+mn-ea"/>
            </a:endParaRPr>
          </a:p>
          <a:p>
            <a:r>
              <a:rPr lang="en-US" altLang="ja-JP" sz="1600" dirty="0">
                <a:latin typeface="+mn-ea"/>
              </a:rPr>
              <a:t>	2010</a:t>
            </a:r>
            <a:r>
              <a:rPr lang="ja-JP" altLang="en-US" sz="1600" dirty="0">
                <a:latin typeface="+mn-ea"/>
              </a:rPr>
              <a:t>年　東京工業大学大学院　総合理工学研究所　創造エネルギー専攻　修士課程　修了</a:t>
            </a:r>
            <a:endParaRPr lang="en-US" altLang="ja-JP" sz="1600" dirty="0">
              <a:latin typeface="+mn-ea"/>
            </a:endParaRPr>
          </a:p>
          <a:p>
            <a:r>
              <a:rPr lang="en-US" altLang="ja-JP" sz="1600" dirty="0" smtClean="0">
                <a:latin typeface="+mn-ea"/>
              </a:rPr>
              <a:t>	2013</a:t>
            </a:r>
            <a:r>
              <a:rPr lang="ja-JP" altLang="en-US" sz="1600" dirty="0" smtClean="0">
                <a:latin typeface="+mn-ea"/>
              </a:rPr>
              <a:t>年　東京工業大学大学院　総合理工学研究所　創造エネルギー専攻　博士課程　満期退学</a:t>
            </a:r>
            <a:endParaRPr lang="en-US" altLang="ja-JP" sz="1600" dirty="0" smtClean="0">
              <a:latin typeface="+mn-ea"/>
            </a:endParaRPr>
          </a:p>
          <a:p>
            <a:r>
              <a:rPr lang="en-US" altLang="ja-JP" sz="1600" dirty="0">
                <a:latin typeface="+mn-ea"/>
              </a:rPr>
              <a:t>	2013</a:t>
            </a:r>
            <a:r>
              <a:rPr lang="ja-JP" altLang="en-US" sz="1600" dirty="0">
                <a:latin typeface="+mn-ea"/>
              </a:rPr>
              <a:t>年　</a:t>
            </a:r>
            <a:r>
              <a:rPr lang="ja-JP" altLang="en-US" sz="1600" dirty="0" smtClean="0">
                <a:latin typeface="+mn-ea"/>
              </a:rPr>
              <a:t>東京工業大学大学院　原子炉工学研究所　研究員</a:t>
            </a:r>
            <a:endParaRPr lang="en-US" altLang="ja-JP" sz="1600" dirty="0" smtClean="0">
              <a:latin typeface="+mn-ea"/>
            </a:endParaRPr>
          </a:p>
          <a:p>
            <a:endParaRPr lang="en-US" altLang="ja-JP" sz="1600" dirty="0" smtClean="0">
              <a:latin typeface="+mn-ea"/>
            </a:endParaRPr>
          </a:p>
          <a:p>
            <a:r>
              <a:rPr lang="ja-JP" altLang="en-US" sz="1600" dirty="0" smtClean="0">
                <a:latin typeface="+mn-ea"/>
              </a:rPr>
              <a:t>趣味</a:t>
            </a:r>
            <a:r>
              <a:rPr lang="en-US" altLang="ja-JP" sz="1600" dirty="0" smtClean="0">
                <a:latin typeface="+mn-ea"/>
              </a:rPr>
              <a:t>	</a:t>
            </a:r>
            <a:r>
              <a:rPr lang="ja-JP" altLang="en-US" sz="1600" dirty="0" smtClean="0">
                <a:latin typeface="+mn-ea"/>
              </a:rPr>
              <a:t>読書、お酒（シングルモルト）</a:t>
            </a:r>
            <a:endParaRPr lang="en-US" altLang="ja-JP" sz="1600" dirty="0" smtClean="0">
              <a:latin typeface="+mn-ea"/>
            </a:endParaRPr>
          </a:p>
          <a:p>
            <a:endParaRPr lang="ja-JP" altLang="en-US" dirty="0"/>
          </a:p>
        </p:txBody>
      </p:sp>
    </p:spTree>
    <p:extLst>
      <p:ext uri="{BB962C8B-B14F-4D97-AF65-F5344CB8AC3E}">
        <p14:creationId xmlns:p14="http://schemas.microsoft.com/office/powerpoint/2010/main" val="1927662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125</TotalTime>
  <Words>957</Words>
  <Application>Microsoft Office PowerPoint</Application>
  <PresentationFormat>Widescreen</PresentationFormat>
  <Paragraphs>115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HGPｺﾞｼｯｸE</vt:lpstr>
      <vt:lpstr>ＭＳ Ｐゴシック</vt:lpstr>
      <vt:lpstr>新細明體</vt:lpstr>
      <vt:lpstr>Arial</vt:lpstr>
      <vt:lpstr>Calibri</vt:lpstr>
      <vt:lpstr>Calibri Light</vt:lpstr>
      <vt:lpstr>Office テーマ</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RI管理</dc:creator>
  <cp:lastModifiedBy>user</cp:lastModifiedBy>
  <cp:revision>31</cp:revision>
  <dcterms:created xsi:type="dcterms:W3CDTF">2015-12-21T02:37:17Z</dcterms:created>
  <dcterms:modified xsi:type="dcterms:W3CDTF">2015-12-28T09:30:14Z</dcterms:modified>
</cp:coreProperties>
</file>