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2D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30" autoAdjust="0"/>
    <p:restoredTop sz="94660"/>
  </p:normalViewPr>
  <p:slideViewPr>
    <p:cSldViewPr snapToGrid="0">
      <p:cViewPr>
        <p:scale>
          <a:sx n="50" d="100"/>
          <a:sy n="50" d="100"/>
        </p:scale>
        <p:origin x="1074" y="1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BE99-3732-4BD3-A496-68FAD4F39373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EE3A-3E6D-4F52-8BB3-A66532E229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05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BE99-3732-4BD3-A496-68FAD4F39373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EE3A-3E6D-4F52-8BB3-A66532E229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602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BE99-3732-4BD3-A496-68FAD4F39373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EE3A-3E6D-4F52-8BB3-A66532E229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75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BE99-3732-4BD3-A496-68FAD4F39373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EE3A-3E6D-4F52-8BB3-A66532E229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534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BE99-3732-4BD3-A496-68FAD4F39373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EE3A-3E6D-4F52-8BB3-A66532E229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236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BE99-3732-4BD3-A496-68FAD4F39373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EE3A-3E6D-4F52-8BB3-A66532E229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767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BE99-3732-4BD3-A496-68FAD4F39373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EE3A-3E6D-4F52-8BB3-A66532E229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3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BE99-3732-4BD3-A496-68FAD4F39373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EE3A-3E6D-4F52-8BB3-A66532E229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077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BE99-3732-4BD3-A496-68FAD4F39373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EE3A-3E6D-4F52-8BB3-A66532E229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72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BE99-3732-4BD3-A496-68FAD4F39373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EE3A-3E6D-4F52-8BB3-A66532E229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398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BE99-3732-4BD3-A496-68FAD4F39373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EE3A-3E6D-4F52-8BB3-A66532E229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52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6BE99-3732-4BD3-A496-68FAD4F39373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9EE3A-3E6D-4F52-8BB3-A66532E229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794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onference@bad.org.u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xpsymposium2019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3A5E2F57-0520-4F22-968B-E9745AB6A8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41" y="0"/>
            <a:ext cx="9301717" cy="2590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5E5B124-994A-4C8E-8927-55076D87B398}"/>
              </a:ext>
            </a:extLst>
          </p:cNvPr>
          <p:cNvSpPr txBox="1"/>
          <p:nvPr/>
        </p:nvSpPr>
        <p:spPr>
          <a:xfrm>
            <a:off x="203699" y="2221647"/>
            <a:ext cx="4998968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solidFill>
                <a:srgbClr val="000000"/>
              </a:solidFill>
              <a:latin typeface="Candara" panose="020E0502030303020204" pitchFamily="34" charset="0"/>
            </a:endParaRPr>
          </a:p>
          <a:p>
            <a:pPr algn="just"/>
            <a:r>
              <a:rPr lang="en-GB" sz="1900" dirty="0">
                <a:solidFill>
                  <a:srgbClr val="000000"/>
                </a:solidFill>
                <a:latin typeface="Candara" panose="020E0502030303020204" pitchFamily="34" charset="0"/>
              </a:rPr>
              <a:t>An International Symposium on Xeroderma Pigmentosum and other Nucleotide Excision Repair Disorders will be held at </a:t>
            </a:r>
          </a:p>
          <a:p>
            <a:pPr algn="just"/>
            <a:endParaRPr lang="en-GB" sz="2000" b="1" dirty="0">
              <a:solidFill>
                <a:srgbClr val="000000"/>
              </a:solidFill>
              <a:latin typeface="Candara" panose="020E0502030303020204" pitchFamily="34" charset="0"/>
            </a:endParaRPr>
          </a:p>
          <a:p>
            <a:pPr algn="ctr"/>
            <a:r>
              <a:rPr lang="en-GB" sz="2400" b="1" dirty="0">
                <a:solidFill>
                  <a:srgbClr val="182D6C"/>
                </a:solidFill>
                <a:latin typeface="Candara" panose="020E0502030303020204" pitchFamily="34" charset="0"/>
              </a:rPr>
              <a:t>Downing College, Cambridge UK on </a:t>
            </a:r>
          </a:p>
          <a:p>
            <a:pPr algn="ctr"/>
            <a:r>
              <a:rPr lang="en-GB" sz="2400" b="1" dirty="0">
                <a:solidFill>
                  <a:srgbClr val="182D6C"/>
                </a:solidFill>
                <a:latin typeface="Candara" panose="020E0502030303020204" pitchFamily="34" charset="0"/>
              </a:rPr>
              <a:t>Wednesday 20 - Friday 22 March 2019</a:t>
            </a:r>
          </a:p>
          <a:p>
            <a:pPr algn="ctr"/>
            <a:endParaRPr lang="en-GB" sz="2000" dirty="0">
              <a:solidFill>
                <a:srgbClr val="000000"/>
              </a:solidFill>
              <a:latin typeface="Candara" panose="020E0502030303020204" pitchFamily="34" charset="0"/>
            </a:endParaRPr>
          </a:p>
          <a:p>
            <a:pPr algn="just"/>
            <a:r>
              <a:rPr lang="en-GB" sz="1900" dirty="0">
                <a:solidFill>
                  <a:srgbClr val="000000"/>
                </a:solidFill>
                <a:latin typeface="Candara" panose="020E0502030303020204" pitchFamily="34" charset="0"/>
              </a:rPr>
              <a:t>This is a continuation of the series previously held in Bethesda and Kobe. Our invited speakers will cover a wide range of disciplines from clinicians through to molecular biologists. </a:t>
            </a:r>
          </a:p>
          <a:p>
            <a:pPr algn="just"/>
            <a:endParaRPr lang="en-GB" sz="1900" dirty="0">
              <a:solidFill>
                <a:srgbClr val="000000"/>
              </a:solidFill>
              <a:latin typeface="Candara" panose="020E0502030303020204" pitchFamily="34" charset="0"/>
            </a:endParaRPr>
          </a:p>
          <a:p>
            <a:pPr algn="just"/>
            <a:r>
              <a:rPr lang="en-GB" sz="1900" dirty="0">
                <a:solidFill>
                  <a:srgbClr val="000000"/>
                </a:solidFill>
                <a:latin typeface="Candara" panose="020E0502030303020204" pitchFamily="34" charset="0"/>
              </a:rPr>
              <a:t>For more information, please email: </a:t>
            </a:r>
            <a:r>
              <a:rPr lang="en-GB" sz="1900" b="1" u="sng" dirty="0">
                <a:latin typeface="Candara" panose="020E0502030303020204" pitchFamily="34" charset="0"/>
                <a:hlinkClick r:id="rId3"/>
              </a:rPr>
              <a:t>conference@bad.org.uk</a:t>
            </a:r>
            <a:endParaRPr lang="en-GB" sz="1900" b="1" u="sng" dirty="0">
              <a:latin typeface="Candara" panose="020E0502030303020204" pitchFamily="34" charset="0"/>
            </a:endParaRPr>
          </a:p>
          <a:p>
            <a:pPr algn="just"/>
            <a:endParaRPr lang="en-GB" sz="2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7EC733-651A-424C-834F-1ADB42682BCD}"/>
              </a:ext>
            </a:extLst>
          </p:cNvPr>
          <p:cNvSpPr txBox="1"/>
          <p:nvPr/>
        </p:nvSpPr>
        <p:spPr>
          <a:xfrm>
            <a:off x="5554585" y="2454443"/>
            <a:ext cx="6637415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solidFill>
                  <a:srgbClr val="182D6C"/>
                </a:solidFill>
                <a:latin typeface="Candara" panose="020E0502030303020204" pitchFamily="34" charset="0"/>
              </a:rPr>
              <a:t>REGISTRATION AND ABSTRACT SUBMISSION IS NOW OPEN</a:t>
            </a:r>
          </a:p>
          <a:p>
            <a:endParaRPr lang="en-GB" sz="2000" b="1" dirty="0">
              <a:latin typeface="Candara" panose="020E0502030303020204" pitchFamily="34" charset="0"/>
            </a:endParaRPr>
          </a:p>
          <a:p>
            <a:pPr algn="ctr"/>
            <a:r>
              <a:rPr lang="en-GB" sz="1900" b="1" dirty="0">
                <a:latin typeface="Candara" panose="020E0502030303020204" pitchFamily="34" charset="0"/>
              </a:rPr>
              <a:t>To register and submit an abstract, please visit: </a:t>
            </a:r>
            <a:r>
              <a:rPr lang="en-GB" sz="1900" b="1" dirty="0">
                <a:latin typeface="Candara" panose="020E0502030303020204" pitchFamily="34" charset="0"/>
                <a:hlinkClick r:id="rId4"/>
              </a:rPr>
              <a:t>www.xpsymposium2019.com</a:t>
            </a:r>
            <a:endParaRPr lang="en-GB" sz="1900" b="1" dirty="0">
              <a:latin typeface="Candara" panose="020E0502030303020204" pitchFamily="34" charset="0"/>
            </a:endParaRPr>
          </a:p>
          <a:p>
            <a:endParaRPr lang="en-GB" sz="2000" b="1" dirty="0">
              <a:latin typeface="Candara" panose="020E0502030303020204" pitchFamily="34" charset="0"/>
            </a:endParaRPr>
          </a:p>
          <a:p>
            <a:r>
              <a:rPr lang="en-GB" sz="1900" b="1" u="sng" dirty="0">
                <a:solidFill>
                  <a:srgbClr val="182D6C"/>
                </a:solidFill>
                <a:latin typeface="Candara" panose="020E0502030303020204" pitchFamily="34" charset="0"/>
              </a:rPr>
              <a:t>KEY DATES </a:t>
            </a:r>
            <a:endParaRPr lang="en-GB" sz="1900" u="sng" dirty="0">
              <a:solidFill>
                <a:srgbClr val="182D6C"/>
              </a:solidFill>
              <a:latin typeface="Candara" panose="020E0502030303020204" pitchFamily="34" charset="0"/>
            </a:endParaRPr>
          </a:p>
          <a:p>
            <a:r>
              <a:rPr lang="en-GB" sz="1900" b="1" dirty="0">
                <a:solidFill>
                  <a:srgbClr val="000000"/>
                </a:solidFill>
                <a:latin typeface="Candara" panose="020E0502030303020204" pitchFamily="34" charset="0"/>
              </a:rPr>
              <a:t>· Abstract deadline: </a:t>
            </a:r>
            <a:r>
              <a:rPr lang="en-GB" sz="1900" dirty="0">
                <a:solidFill>
                  <a:srgbClr val="000000"/>
                </a:solidFill>
                <a:latin typeface="Candara" panose="020E0502030303020204" pitchFamily="34" charset="0"/>
              </a:rPr>
              <a:t>8 October 2018 </a:t>
            </a:r>
          </a:p>
          <a:p>
            <a:r>
              <a:rPr lang="en-GB" sz="1900" b="1" dirty="0">
                <a:solidFill>
                  <a:srgbClr val="000000"/>
                </a:solidFill>
                <a:latin typeface="Candara" panose="020E0502030303020204" pitchFamily="34" charset="0"/>
              </a:rPr>
              <a:t>· Early registration deadline: </a:t>
            </a:r>
            <a:r>
              <a:rPr lang="en-GB" sz="1900" dirty="0">
                <a:solidFill>
                  <a:srgbClr val="000000"/>
                </a:solidFill>
                <a:latin typeface="Candara" panose="020E0502030303020204" pitchFamily="34" charset="0"/>
              </a:rPr>
              <a:t>10 December 2018</a:t>
            </a:r>
          </a:p>
          <a:p>
            <a:r>
              <a:rPr lang="en-GB" sz="1900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</a:p>
          <a:p>
            <a:r>
              <a:rPr lang="en-GB" sz="1900" dirty="0">
                <a:solidFill>
                  <a:srgbClr val="000000"/>
                </a:solidFill>
                <a:latin typeface="Candara" panose="020E0502030303020204" pitchFamily="34" charset="0"/>
              </a:rPr>
              <a:t>The package for registration, two nights’ accommodation, breakfasts, lunches, reception and conference dinner will be </a:t>
            </a:r>
            <a:r>
              <a:rPr lang="en-GB" sz="1900" b="1" dirty="0">
                <a:solidFill>
                  <a:srgbClr val="000000"/>
                </a:solidFill>
                <a:latin typeface="Candara" panose="020E0502030303020204" pitchFamily="34" charset="0"/>
              </a:rPr>
              <a:t>£550 </a:t>
            </a:r>
            <a:r>
              <a:rPr lang="en-GB" sz="1900" dirty="0">
                <a:solidFill>
                  <a:srgbClr val="000000"/>
                </a:solidFill>
                <a:latin typeface="Candara" panose="020E0502030303020204" pitchFamily="34" charset="0"/>
              </a:rPr>
              <a:t>(early rate closes 10/12/18) </a:t>
            </a:r>
            <a:r>
              <a:rPr lang="en-GB" sz="1900" b="1" dirty="0">
                <a:solidFill>
                  <a:srgbClr val="000000"/>
                </a:solidFill>
                <a:latin typeface="Candara" panose="020E0502030303020204" pitchFamily="34" charset="0"/>
              </a:rPr>
              <a:t>£650 </a:t>
            </a:r>
            <a:r>
              <a:rPr lang="en-GB" sz="1900" dirty="0">
                <a:solidFill>
                  <a:srgbClr val="000000"/>
                </a:solidFill>
                <a:latin typeface="Candara" panose="020E0502030303020204" pitchFamily="34" charset="0"/>
              </a:rPr>
              <a:t>(late rate) </a:t>
            </a:r>
          </a:p>
          <a:p>
            <a:endParaRPr lang="en-GB" sz="2000" dirty="0">
              <a:solidFill>
                <a:srgbClr val="000000"/>
              </a:solidFill>
              <a:latin typeface="Candara" panose="020E0502030303020204" pitchFamily="34" charset="0"/>
            </a:endParaRPr>
          </a:p>
          <a:p>
            <a:r>
              <a:rPr lang="en-GB" sz="2000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</a:p>
          <a:p>
            <a:endParaRPr lang="en-GB" sz="2000" b="1" dirty="0">
              <a:latin typeface="Candara" panose="020E0502030303020204" pitchFamily="34" charset="0"/>
            </a:endParaRPr>
          </a:p>
        </p:txBody>
      </p:sp>
      <p:cxnSp>
        <p:nvCxnSpPr>
          <p:cNvPr id="1026" name="AutoShape 2">
            <a:extLst>
              <a:ext uri="{FF2B5EF4-FFF2-40B4-BE49-F238E27FC236}">
                <a16:creationId xmlns:a16="http://schemas.microsoft.com/office/drawing/2014/main" id="{CEC05900-FC11-4E15-8333-1348A53C2F1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76955" y="2454443"/>
            <a:ext cx="0" cy="4237247"/>
          </a:xfrm>
          <a:prstGeom prst="straightConnector1">
            <a:avLst/>
          </a:prstGeom>
          <a:noFill/>
          <a:ln w="25400" algn="ctr">
            <a:solidFill>
              <a:srgbClr val="182D6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01100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149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Candara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Rebekah Warburton</dc:creator>
  <cp:lastModifiedBy>Rebekah Warburton</cp:lastModifiedBy>
  <cp:revision>4</cp:revision>
  <dcterms:created xsi:type="dcterms:W3CDTF">2018-08-14T10:14:53Z</dcterms:created>
  <dcterms:modified xsi:type="dcterms:W3CDTF">2018-08-14T10:49:21Z</dcterms:modified>
</cp:coreProperties>
</file>