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1109" y="-6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3992836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57382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338450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385198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2498541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2633538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234489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415227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110810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79735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376891-34BB-4171-A8EF-303EF0A62264}" type="datetimeFigureOut">
              <a:rPr kumimoji="1" lang="ja-JP" altLang="en-US" smtClean="0"/>
              <a:t>2018/12/28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275765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1376891-34BB-4171-A8EF-303EF0A62264}" type="datetimeFigureOut">
              <a:rPr kumimoji="1" lang="ja-JP" altLang="en-US" smtClean="0"/>
              <a:t>2018/12/28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4347F2C-2629-46E3-AD24-5683166798C6}" type="slidenum">
              <a:rPr kumimoji="1" lang="ja-JP" altLang="en-US" smtClean="0"/>
              <a:t>‹#›</a:t>
            </a:fld>
            <a:endParaRPr kumimoji="1" lang="ja-JP" altLang="en-US"/>
          </a:p>
        </p:txBody>
      </p:sp>
    </p:spTree>
    <p:extLst>
      <p:ext uri="{BB962C8B-B14F-4D97-AF65-F5344CB8AC3E}">
        <p14:creationId xmlns:p14="http://schemas.microsoft.com/office/powerpoint/2010/main" val="1268184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16" name="タイトル 1"/>
          <p:cNvSpPr txBox="1">
            <a:spLocks/>
          </p:cNvSpPr>
          <p:nvPr/>
        </p:nvSpPr>
        <p:spPr>
          <a:xfrm>
            <a:off x="192505" y="297355"/>
            <a:ext cx="6665495" cy="691284"/>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00000"/>
              </a:lnSpc>
            </a:pPr>
            <a:r>
              <a:rPr lang="ja-JP" altLang="en-US" sz="2400" b="1" dirty="0">
                <a:solidFill>
                  <a:schemeClr val="bg1">
                    <a:lumMod val="95000"/>
                  </a:schemeClr>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rPr>
              <a:t>第</a:t>
            </a:r>
            <a:r>
              <a:rPr lang="en-US" altLang="ja-JP" sz="2400" b="1" dirty="0">
                <a:solidFill>
                  <a:schemeClr val="bg1">
                    <a:lumMod val="95000"/>
                  </a:schemeClr>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rPr>
              <a:t>40</a:t>
            </a:r>
            <a:r>
              <a:rPr lang="ja-JP" altLang="en-US" sz="2400" b="1" dirty="0">
                <a:solidFill>
                  <a:schemeClr val="bg1">
                    <a:lumMod val="95000"/>
                  </a:schemeClr>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rPr>
              <a:t>回「医療放射線の安全利用」フォーラム</a:t>
            </a:r>
            <a:endParaRPr lang="ja-JP" altLang="en-US" sz="2400" b="1" spc="-300" dirty="0">
              <a:solidFill>
                <a:schemeClr val="bg1">
                  <a:lumMod val="95000"/>
                </a:schemeClr>
              </a:solidFill>
              <a:effectLst>
                <a:outerShdw blurRad="38100" dist="38100" dir="2700000" algn="tl">
                  <a:srgbClr val="000000">
                    <a:alpha val="43137"/>
                  </a:srgbClr>
                </a:outerShdw>
              </a:effectLst>
              <a:latin typeface="UD デジタル 教科書体 N-B" panose="02020700000000000000" pitchFamily="17" charset="-128"/>
              <a:ea typeface="UD デジタル 教科書体 N-B" panose="02020700000000000000" pitchFamily="17" charset="-128"/>
            </a:endParaRPr>
          </a:p>
        </p:txBody>
      </p:sp>
      <p:sp>
        <p:nvSpPr>
          <p:cNvPr id="2" name="タイトル 1"/>
          <p:cNvSpPr>
            <a:spLocks noGrp="1"/>
          </p:cNvSpPr>
          <p:nvPr>
            <p:ph type="ctrTitle"/>
          </p:nvPr>
        </p:nvSpPr>
        <p:spPr>
          <a:xfrm>
            <a:off x="174457" y="251124"/>
            <a:ext cx="6665495" cy="691284"/>
          </a:xfrm>
        </p:spPr>
        <p:txBody>
          <a:bodyPr>
            <a:noAutofit/>
          </a:bodyPr>
          <a:lstStyle/>
          <a:p>
            <a:pPr>
              <a:lnSpc>
                <a:spcPct val="100000"/>
              </a:lnSpc>
            </a:pPr>
            <a:r>
              <a:rPr lang="ja-JP" altLang="en-US" sz="2400" dirty="0">
                <a:solidFill>
                  <a:srgbClr val="0070C0"/>
                </a:solidFill>
                <a:latin typeface="UD デジタル 教科書体 N-B" panose="02020700000000000000" pitchFamily="17" charset="-128"/>
                <a:ea typeface="UD デジタル 教科書体 N-B" panose="02020700000000000000" pitchFamily="17" charset="-128"/>
              </a:rPr>
              <a:t>第</a:t>
            </a:r>
            <a:r>
              <a:rPr lang="en-US" altLang="ja-JP" sz="2400" dirty="0">
                <a:solidFill>
                  <a:srgbClr val="0070C0"/>
                </a:solidFill>
                <a:latin typeface="UD デジタル 教科書体 N-B" panose="02020700000000000000" pitchFamily="17" charset="-128"/>
                <a:ea typeface="UD デジタル 教科書体 N-B" panose="02020700000000000000" pitchFamily="17" charset="-128"/>
              </a:rPr>
              <a:t>40</a:t>
            </a:r>
            <a:r>
              <a:rPr lang="ja-JP" altLang="en-US" sz="2400" dirty="0">
                <a:solidFill>
                  <a:srgbClr val="0070C0"/>
                </a:solidFill>
                <a:latin typeface="UD デジタル 教科書体 N-B" panose="02020700000000000000" pitchFamily="17" charset="-128"/>
                <a:ea typeface="UD デジタル 教科書体 N-B" panose="02020700000000000000" pitchFamily="17" charset="-128"/>
              </a:rPr>
              <a:t>回「医療放射線の安全利用」フォーラム</a:t>
            </a:r>
            <a:endParaRPr kumimoji="1" lang="ja-JP" altLang="en-US" sz="2400" spc="-300" dirty="0">
              <a:solidFill>
                <a:srgbClr val="0070C0"/>
              </a:solidFill>
              <a:latin typeface="UD デジタル 教科書体 N-B" panose="02020700000000000000" pitchFamily="17" charset="-128"/>
              <a:ea typeface="UD デジタル 教科書体 N-B" panose="02020700000000000000" pitchFamily="17" charset="-128"/>
            </a:endParaRPr>
          </a:p>
        </p:txBody>
      </p:sp>
      <p:sp>
        <p:nvSpPr>
          <p:cNvPr id="17" name="テキスト ボックス 16"/>
          <p:cNvSpPr txBox="1"/>
          <p:nvPr/>
        </p:nvSpPr>
        <p:spPr>
          <a:xfrm>
            <a:off x="1876647" y="9338302"/>
            <a:ext cx="3261117" cy="307777"/>
          </a:xfrm>
          <a:prstGeom prst="rect">
            <a:avLst/>
          </a:prstGeom>
          <a:noFill/>
        </p:spPr>
        <p:txBody>
          <a:bodyPr wrap="square" rtlCol="0">
            <a:spAutoFit/>
          </a:bodyPr>
          <a:lstStyle/>
          <a:p>
            <a:pPr algn="ctr"/>
            <a:r>
              <a:rPr lang="en-US" altLang="ja-JP" sz="1400" b="1" dirty="0" err="1">
                <a:latin typeface="UD デジタル 教科書体 N-R" panose="02020400000000000000" pitchFamily="17" charset="-128"/>
                <a:ea typeface="UD デジタル 教科書体 N-R" panose="02020400000000000000" pitchFamily="17" charset="-128"/>
              </a:rPr>
              <a:t>主催：医療放射線防護連絡協議会</a:t>
            </a:r>
            <a:endParaRPr lang="ja-JP" altLang="ja-JP" sz="1400" dirty="0">
              <a:latin typeface="UD デジタル 教科書体 N-R" panose="02020400000000000000" pitchFamily="17" charset="-128"/>
              <a:ea typeface="UD デジタル 教科書体 N-R" panose="02020400000000000000" pitchFamily="17" charset="-128"/>
            </a:endParaRPr>
          </a:p>
        </p:txBody>
      </p:sp>
      <p:sp>
        <p:nvSpPr>
          <p:cNvPr id="13" name="テキスト ボックス 12"/>
          <p:cNvSpPr txBox="1"/>
          <p:nvPr/>
        </p:nvSpPr>
        <p:spPr>
          <a:xfrm>
            <a:off x="478466" y="8065103"/>
            <a:ext cx="882502" cy="1015663"/>
          </a:xfrm>
          <a:prstGeom prst="rect">
            <a:avLst/>
          </a:prstGeom>
          <a:noFill/>
        </p:spPr>
        <p:txBody>
          <a:bodyPr wrap="square" rtlCol="0">
            <a:spAutoFit/>
          </a:bodyPr>
          <a:lstStyle/>
          <a:p>
            <a:r>
              <a:rPr lang="ja-JP" altLang="ja-JP" sz="1000" b="1" dirty="0"/>
              <a:t>◆参 加 費</a:t>
            </a:r>
            <a:r>
              <a:rPr lang="ja-JP" altLang="en-US" sz="1000" b="1" dirty="0"/>
              <a:t>  </a:t>
            </a:r>
            <a:endParaRPr lang="ja-JP" altLang="ja-JP" sz="1000" dirty="0"/>
          </a:p>
          <a:p>
            <a:r>
              <a:rPr lang="ja-JP" altLang="ja-JP" sz="1000" b="1" dirty="0"/>
              <a:t>◆申込方法</a:t>
            </a:r>
            <a:endParaRPr lang="en-US" altLang="ja-JP" sz="1000" b="1" dirty="0"/>
          </a:p>
          <a:p>
            <a:r>
              <a:rPr lang="ja-JP" altLang="ja-JP" sz="1000" b="1" dirty="0"/>
              <a:t>◆申 込 先</a:t>
            </a:r>
            <a:r>
              <a:rPr lang="ja-JP" altLang="en-US" sz="1000" b="1" dirty="0"/>
              <a:t>  </a:t>
            </a:r>
            <a:endParaRPr lang="en-US" altLang="ja-JP" sz="1000" b="1" dirty="0"/>
          </a:p>
          <a:p>
            <a:endParaRPr lang="en-US" altLang="ja-JP" sz="1000" b="1" dirty="0"/>
          </a:p>
          <a:p>
            <a:endParaRPr lang="en-US" altLang="ja-JP" sz="1000" b="1" dirty="0"/>
          </a:p>
          <a:p>
            <a:endParaRPr lang="en-US" altLang="ja-JP" sz="1000" b="1" dirty="0"/>
          </a:p>
        </p:txBody>
      </p:sp>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64860" y="7377582"/>
            <a:ext cx="1648047" cy="1235308"/>
          </a:xfrm>
          <a:prstGeom prst="rect">
            <a:avLst/>
          </a:prstGeom>
        </p:spPr>
      </p:pic>
      <p:sp>
        <p:nvSpPr>
          <p:cNvPr id="11" name="テキスト ボックス 10"/>
          <p:cNvSpPr txBox="1"/>
          <p:nvPr/>
        </p:nvSpPr>
        <p:spPr>
          <a:xfrm>
            <a:off x="601860" y="1445244"/>
            <a:ext cx="5919258" cy="3570208"/>
          </a:xfrm>
          <a:prstGeom prst="rect">
            <a:avLst/>
          </a:prstGeom>
          <a:noFill/>
        </p:spPr>
        <p:txBody>
          <a:bodyPr wrap="square" rtlCol="0">
            <a:spAutoFit/>
          </a:bodyPr>
          <a:lstStyle/>
          <a:p>
            <a:r>
              <a:rPr lang="ja-JP" altLang="en-US" b="1" dirty="0">
                <a:latin typeface="UD デジタル 教科書体 N-R" panose="02020400000000000000" pitchFamily="17" charset="-128"/>
                <a:ea typeface="UD デジタル 教科書体 N-R" panose="02020400000000000000" pitchFamily="17" charset="-128"/>
              </a:rPr>
              <a:t>日 時：平成３１年２月</a:t>
            </a:r>
            <a:r>
              <a:rPr lang="en-US" altLang="ja-JP" b="1" dirty="0">
                <a:latin typeface="UD デジタル 教科書体 N-R" panose="02020400000000000000" pitchFamily="17" charset="-128"/>
                <a:ea typeface="UD デジタル 教科書体 N-R" panose="02020400000000000000" pitchFamily="17" charset="-128"/>
              </a:rPr>
              <a:t>17</a:t>
            </a:r>
            <a:r>
              <a:rPr lang="ja-JP" altLang="en-US" b="1" dirty="0">
                <a:latin typeface="UD デジタル 教科書体 N-R" panose="02020400000000000000" pitchFamily="17" charset="-128"/>
                <a:ea typeface="UD デジタル 教科書体 N-R" panose="02020400000000000000" pitchFamily="17" charset="-128"/>
              </a:rPr>
              <a:t>日（日）</a:t>
            </a:r>
            <a:r>
              <a:rPr lang="en-US" altLang="ja-JP" b="1" dirty="0">
                <a:latin typeface="UD デジタル 教科書体 N-R" panose="02020400000000000000" pitchFamily="17" charset="-128"/>
                <a:ea typeface="UD デジタル 教科書体 N-R" panose="02020400000000000000" pitchFamily="17" charset="-128"/>
              </a:rPr>
              <a:t>10:30</a:t>
            </a:r>
            <a:r>
              <a:rPr lang="ja-JP" altLang="en-US" b="1" dirty="0">
                <a:latin typeface="UD デジタル 教科書体 N-R" panose="02020400000000000000" pitchFamily="17" charset="-128"/>
                <a:ea typeface="UD デジタル 教科書体 N-R" panose="02020400000000000000" pitchFamily="17" charset="-128"/>
              </a:rPr>
              <a:t>～</a:t>
            </a:r>
            <a:r>
              <a:rPr lang="en-US" altLang="ja-JP" b="1" dirty="0">
                <a:latin typeface="UD デジタル 教科書体 N-R" panose="02020400000000000000" pitchFamily="17" charset="-128"/>
                <a:ea typeface="UD デジタル 教科書体 N-R" panose="02020400000000000000" pitchFamily="17" charset="-128"/>
              </a:rPr>
              <a:t>15:30</a:t>
            </a:r>
          </a:p>
          <a:p>
            <a:r>
              <a:rPr lang="ja-JP" altLang="en-US" b="1" dirty="0">
                <a:latin typeface="UD デジタル 教科書体 N-R" panose="02020400000000000000" pitchFamily="17" charset="-128"/>
                <a:ea typeface="UD デジタル 教科書体 N-R" panose="02020400000000000000" pitchFamily="17" charset="-128"/>
              </a:rPr>
              <a:t>場 所：首都大学東京　荒川キャンパス大視聴覚教室　　　</a:t>
            </a:r>
            <a:endParaRPr lang="en-US" altLang="ja-JP" b="1" dirty="0">
              <a:latin typeface="UD デジタル 教科書体 N-R" panose="02020400000000000000" pitchFamily="17" charset="-128"/>
              <a:ea typeface="UD デジタル 教科書体 N-R" panose="02020400000000000000" pitchFamily="17" charset="-128"/>
            </a:endParaRPr>
          </a:p>
          <a:p>
            <a:r>
              <a:rPr lang="ja-JP" altLang="en-US" b="1" dirty="0">
                <a:latin typeface="UD デジタル 教科書体 N-R" panose="02020400000000000000" pitchFamily="17" charset="-128"/>
                <a:ea typeface="UD デジタル 教科書体 N-R" panose="02020400000000000000" pitchFamily="17" charset="-128"/>
              </a:rPr>
              <a:t>　　　  </a:t>
            </a:r>
            <a:r>
              <a:rPr lang="ja-JP" altLang="en-US" sz="1200" b="1" dirty="0">
                <a:latin typeface="UD デジタル 教科書体 N-R" panose="02020400000000000000" pitchFamily="17" charset="-128"/>
                <a:ea typeface="UD デジタル 教科書体 N-R" panose="02020400000000000000" pitchFamily="17" charset="-128"/>
              </a:rPr>
              <a:t>東京都荒川区東尾久</a:t>
            </a:r>
            <a:r>
              <a:rPr lang="en-US" altLang="ja-JP" sz="1200" b="1" dirty="0">
                <a:latin typeface="UD デジタル 教科書体 N-R" panose="02020400000000000000" pitchFamily="17" charset="-128"/>
                <a:ea typeface="UD デジタル 教科書体 N-R" panose="02020400000000000000" pitchFamily="17" charset="-128"/>
              </a:rPr>
              <a:t>7-2-10</a:t>
            </a:r>
            <a:endParaRPr lang="en-US" altLang="ja-JP" sz="1200" dirty="0">
              <a:latin typeface="UD デジタル 教科書体 N-R" panose="02020400000000000000" pitchFamily="17" charset="-128"/>
              <a:ea typeface="UD デジタル 教科書体 N-R" panose="02020400000000000000" pitchFamily="17" charset="-128"/>
            </a:endParaRPr>
          </a:p>
          <a:p>
            <a:r>
              <a:rPr lang="ja-JP" altLang="en-US" sz="1000" dirty="0">
                <a:latin typeface="UD デジタル 教科書体 N-R" panose="02020400000000000000" pitchFamily="17" charset="-128"/>
                <a:ea typeface="UD デジタル 教科書体 N-R" panose="02020400000000000000" pitchFamily="17" charset="-128"/>
              </a:rPr>
              <a:t>　　　　　　　 日暮里・舎人ライナー「熊野前」駅下車徒歩３分、</a:t>
            </a:r>
            <a:endParaRPr lang="en-US" altLang="ja-JP" sz="1000" dirty="0">
              <a:latin typeface="UD デジタル 教科書体 N-R" panose="02020400000000000000" pitchFamily="17" charset="-128"/>
              <a:ea typeface="UD デジタル 教科書体 N-R" panose="02020400000000000000" pitchFamily="17" charset="-128"/>
            </a:endParaRPr>
          </a:p>
          <a:p>
            <a:r>
              <a:rPr lang="ja-JP" altLang="en-US" sz="1000" dirty="0">
                <a:latin typeface="UD デジタル 教科書体 N-R" panose="02020400000000000000" pitchFamily="17" charset="-128"/>
                <a:ea typeface="UD デジタル 教科書体 N-R" panose="02020400000000000000" pitchFamily="17" charset="-128"/>
              </a:rPr>
              <a:t>　　　　　　　 都電荒川線「熊野前」駅下車徒歩３分、</a:t>
            </a:r>
            <a:endParaRPr lang="en-US" altLang="ja-JP" sz="1000" dirty="0">
              <a:latin typeface="UD デジタル 教科書体 N-R" panose="02020400000000000000" pitchFamily="17" charset="-128"/>
              <a:ea typeface="UD デジタル 教科書体 N-R" panose="02020400000000000000" pitchFamily="17" charset="-128"/>
            </a:endParaRPr>
          </a:p>
          <a:p>
            <a:r>
              <a:rPr lang="ja-JP" altLang="en-US" sz="1000" dirty="0">
                <a:latin typeface="UD デジタル 教科書体 N-R" panose="02020400000000000000" pitchFamily="17" charset="-128"/>
                <a:ea typeface="UD デジタル 教科書体 N-R" panose="02020400000000000000" pitchFamily="17" charset="-128"/>
              </a:rPr>
              <a:t>　　　　　　　 田端駅から都営バス端 </a:t>
            </a:r>
            <a:r>
              <a:rPr lang="en-US" altLang="ja-JP" sz="1000" dirty="0">
                <a:latin typeface="UD デジタル 教科書体 N-R" panose="02020400000000000000" pitchFamily="17" charset="-128"/>
                <a:ea typeface="UD デジタル 教科書体 N-R" panose="02020400000000000000" pitchFamily="17" charset="-128"/>
              </a:rPr>
              <a:t>44 </a:t>
            </a:r>
            <a:r>
              <a:rPr lang="ja-JP" altLang="en-US" sz="1000" dirty="0">
                <a:latin typeface="UD デジタル 教科書体 N-R" panose="02020400000000000000" pitchFamily="17" charset="-128"/>
                <a:ea typeface="UD デジタル 教科書体 N-R" panose="02020400000000000000" pitchFamily="17" charset="-128"/>
              </a:rPr>
              <a:t>系統「北千住駅行」に乗車、</a:t>
            </a:r>
            <a:endParaRPr lang="en-US" altLang="ja-JP" sz="1000" dirty="0">
              <a:latin typeface="UD デジタル 教科書体 N-R" panose="02020400000000000000" pitchFamily="17" charset="-128"/>
              <a:ea typeface="UD デジタル 教科書体 N-R" panose="02020400000000000000" pitchFamily="17" charset="-128"/>
            </a:endParaRPr>
          </a:p>
          <a:p>
            <a:r>
              <a:rPr lang="ja-JP" altLang="en-US" sz="1000" dirty="0">
                <a:latin typeface="UD デジタル 教科書体 N-R" panose="02020400000000000000" pitchFamily="17" charset="-128"/>
                <a:ea typeface="UD デジタル 教科書体 N-R" panose="02020400000000000000" pitchFamily="17" charset="-128"/>
              </a:rPr>
              <a:t>　　　　　　　「 首都大荒川キャンパス前」下車徒歩 </a:t>
            </a:r>
            <a:r>
              <a:rPr lang="en-US" altLang="ja-JP" sz="1000" dirty="0">
                <a:latin typeface="UD デジタル 教科書体 N-R" panose="02020400000000000000" pitchFamily="17" charset="-128"/>
                <a:ea typeface="UD デジタル 教科書体 N-R" panose="02020400000000000000" pitchFamily="17" charset="-128"/>
              </a:rPr>
              <a:t>0 </a:t>
            </a:r>
            <a:r>
              <a:rPr lang="ja-JP" altLang="en-US" sz="1000" dirty="0">
                <a:latin typeface="UD デジタル 教科書体 N-R" panose="02020400000000000000" pitchFamily="17" charset="-128"/>
                <a:ea typeface="UD デジタル 教科書体 N-R" panose="02020400000000000000" pitchFamily="17" charset="-128"/>
              </a:rPr>
              <a:t>分</a:t>
            </a:r>
            <a:endParaRPr lang="en-US" altLang="ja-JP" sz="1000" dirty="0">
              <a:latin typeface="UD デジタル 教科書体 N-R" panose="02020400000000000000" pitchFamily="17" charset="-128"/>
              <a:ea typeface="UD デジタル 教科書体 N-R" panose="02020400000000000000" pitchFamily="17" charset="-128"/>
            </a:endParaRPr>
          </a:p>
          <a:p>
            <a:endParaRPr lang="en-US" altLang="ja-JP" sz="1000" dirty="0">
              <a:latin typeface="UD デジタル 教科書体 N-R" panose="02020400000000000000" pitchFamily="17" charset="-128"/>
              <a:ea typeface="UD デジタル 教科書体 N-R" panose="02020400000000000000" pitchFamily="17" charset="-128"/>
            </a:endParaRPr>
          </a:p>
          <a:p>
            <a:r>
              <a:rPr lang="ja-JP" altLang="en-US" b="1" dirty="0">
                <a:latin typeface="UD デジタル 教科書体 N-R" panose="02020400000000000000" pitchFamily="17" charset="-128"/>
                <a:ea typeface="UD デジタル 教科書体 N-R" panose="02020400000000000000" pitchFamily="17" charset="-128"/>
              </a:rPr>
              <a:t>テーマ：診療放射線従事者の個人管理の現状と課題</a:t>
            </a:r>
            <a:endParaRPr lang="en-US" altLang="ja-JP" b="1" dirty="0">
              <a:latin typeface="UD デジタル 教科書体 N-R" panose="02020400000000000000" pitchFamily="17" charset="-128"/>
              <a:ea typeface="UD デジタル 教科書体 N-R" panose="02020400000000000000" pitchFamily="17" charset="-128"/>
            </a:endParaRPr>
          </a:p>
          <a:p>
            <a:endParaRPr lang="ja-JP" altLang="en-US" b="1" dirty="0">
              <a:latin typeface="UD デジタル 教科書体 N-R" panose="02020400000000000000" pitchFamily="17" charset="-128"/>
              <a:ea typeface="UD デジタル 教科書体 N-R" panose="02020400000000000000" pitchFamily="17" charset="-128"/>
            </a:endParaRPr>
          </a:p>
          <a:p>
            <a:r>
              <a:rPr lang="ja-JP" altLang="en-US" b="1" dirty="0">
                <a:latin typeface="UD デジタル 教科書体 N-R" panose="02020400000000000000" pitchFamily="17" charset="-128"/>
                <a:ea typeface="UD デジタル 教科書体 N-R" panose="02020400000000000000" pitchFamily="17" charset="-128"/>
              </a:rPr>
              <a:t>趣　旨：</a:t>
            </a:r>
            <a:r>
              <a:rPr lang="ja-JP" altLang="en-US" sz="1000" b="1" dirty="0">
                <a:latin typeface="UD デジタル 教科書体 N-R" panose="02020400000000000000" pitchFamily="17" charset="-128"/>
                <a:ea typeface="UD デジタル 教科書体 N-R" panose="02020400000000000000" pitchFamily="17" charset="-128"/>
              </a:rPr>
              <a:t>放射線診療業務に従事する医療関係者は、放射線の被ばく管理や健康管理として</a:t>
            </a:r>
            <a:endParaRPr lang="en-US" altLang="ja-JP" sz="1000" b="1" dirty="0">
              <a:latin typeface="UD デジタル 教科書体 N-R" panose="02020400000000000000" pitchFamily="17" charset="-128"/>
              <a:ea typeface="UD デジタル 教科書体 N-R" panose="02020400000000000000" pitchFamily="17" charset="-128"/>
            </a:endParaRPr>
          </a:p>
          <a:p>
            <a:r>
              <a:rPr lang="ja-JP" altLang="en-US" sz="1000" b="1" dirty="0">
                <a:latin typeface="UD デジタル 教科書体 N-R" panose="02020400000000000000" pitchFamily="17" charset="-128"/>
                <a:ea typeface="UD デジタル 教科書体 N-R" panose="02020400000000000000" pitchFamily="17" charset="-128"/>
              </a:rPr>
              <a:t>　　　　　　　特殊健康診断、さらに放射線安全に関する放射線教育を個々の放射線従事者に行う</a:t>
            </a:r>
            <a:endParaRPr lang="en-US" altLang="ja-JP" sz="1000" b="1" dirty="0">
              <a:latin typeface="UD デジタル 教科書体 N-R" panose="02020400000000000000" pitchFamily="17" charset="-128"/>
              <a:ea typeface="UD デジタル 教科書体 N-R" panose="02020400000000000000" pitchFamily="17" charset="-128"/>
            </a:endParaRPr>
          </a:p>
          <a:p>
            <a:r>
              <a:rPr lang="ja-JP" altLang="en-US" sz="1000" b="1" dirty="0">
                <a:latin typeface="UD デジタル 教科書体 N-R" panose="02020400000000000000" pitchFamily="17" charset="-128"/>
                <a:ea typeface="UD デジタル 教科書体 N-R" panose="02020400000000000000" pitchFamily="17" charset="-128"/>
              </a:rPr>
              <a:t>　　　　　　　必要があります。</a:t>
            </a:r>
          </a:p>
          <a:p>
            <a:r>
              <a:rPr lang="ja-JP" altLang="en-US" sz="1000" b="1" dirty="0">
                <a:latin typeface="UD デジタル 教科書体 N-R" panose="02020400000000000000" pitchFamily="17" charset="-128"/>
                <a:ea typeface="UD デジタル 教科書体 N-R" panose="02020400000000000000" pitchFamily="17" charset="-128"/>
              </a:rPr>
              <a:t>　　　　　　　今回は、これらの放射線従事者に対する個人管理の現状と課題について検討します。　　　　　　　</a:t>
            </a:r>
            <a:endParaRPr lang="en-US" altLang="ja-JP" sz="1000" b="1" dirty="0">
              <a:latin typeface="UD デジタル 教科書体 N-R" panose="02020400000000000000" pitchFamily="17" charset="-128"/>
              <a:ea typeface="UD デジタル 教科書体 N-R" panose="02020400000000000000" pitchFamily="17" charset="-128"/>
            </a:endParaRPr>
          </a:p>
          <a:p>
            <a:r>
              <a:rPr lang="ja-JP" altLang="en-US" sz="1000" b="1" dirty="0">
                <a:latin typeface="UD デジタル 教科書体 N-R" panose="02020400000000000000" pitchFamily="17" charset="-128"/>
                <a:ea typeface="UD デジタル 教科書体 N-R" panose="02020400000000000000" pitchFamily="17" charset="-128"/>
              </a:rPr>
              <a:t>　　　　　　　とくに最近の被ばく管理として、水晶体の線量限度引き下げに伴う対応についても</a:t>
            </a:r>
            <a:endParaRPr lang="en-US" altLang="ja-JP" sz="1000" b="1" dirty="0">
              <a:latin typeface="UD デジタル 教科書体 N-R" panose="02020400000000000000" pitchFamily="17" charset="-128"/>
              <a:ea typeface="UD デジタル 教科書体 N-R" panose="02020400000000000000" pitchFamily="17" charset="-128"/>
            </a:endParaRPr>
          </a:p>
          <a:p>
            <a:r>
              <a:rPr lang="ja-JP" altLang="en-US" sz="1000" b="1" dirty="0">
                <a:latin typeface="UD デジタル 教科書体 N-R" panose="02020400000000000000" pitchFamily="17" charset="-128"/>
                <a:ea typeface="UD デジタル 教科書体 N-R" panose="02020400000000000000" pitchFamily="17" charset="-128"/>
              </a:rPr>
              <a:t>　　　　　　　検討します。</a:t>
            </a:r>
          </a:p>
          <a:p>
            <a:endParaRPr kumimoji="1" lang="ja-JP" altLang="en-US" b="1" dirty="0"/>
          </a:p>
        </p:txBody>
      </p:sp>
      <p:sp>
        <p:nvSpPr>
          <p:cNvPr id="14" name="サブタイトル 2"/>
          <p:cNvSpPr txBox="1">
            <a:spLocks/>
          </p:cNvSpPr>
          <p:nvPr/>
        </p:nvSpPr>
        <p:spPr>
          <a:xfrm>
            <a:off x="1151859" y="4813539"/>
            <a:ext cx="4749211" cy="29949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000"/>
              </a:lnSpc>
              <a:spcBef>
                <a:spcPts val="0"/>
              </a:spcBef>
            </a:pPr>
            <a:endParaRPr lang="ja-JP" altLang="en-US"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1100" b="1" dirty="0">
                <a:latin typeface="UD デジタル 教科書体 N-R" panose="02020400000000000000" pitchFamily="17" charset="-128"/>
                <a:ea typeface="UD デジタル 教科書体 N-R" panose="02020400000000000000" pitchFamily="17" charset="-128"/>
              </a:rPr>
              <a:t>（プログラム）  </a:t>
            </a:r>
            <a:r>
              <a:rPr lang="en-US" altLang="ja-JP" sz="1100" b="1" dirty="0">
                <a:latin typeface="UD デジタル 教科書体 N-R" panose="02020400000000000000" pitchFamily="17" charset="-128"/>
                <a:ea typeface="UD デジタル 教科書体 N-R" panose="02020400000000000000" pitchFamily="17" charset="-128"/>
              </a:rPr>
              <a:t>10</a:t>
            </a:r>
            <a:r>
              <a:rPr lang="ja-JP" altLang="en-US" sz="1100" b="1" dirty="0">
                <a:latin typeface="UD デジタル 教科書体 N-R" panose="02020400000000000000" pitchFamily="17" charset="-128"/>
                <a:ea typeface="UD デジタル 教科書体 N-R" panose="02020400000000000000" pitchFamily="17" charset="-128"/>
              </a:rPr>
              <a:t>：</a:t>
            </a:r>
            <a:r>
              <a:rPr lang="en-US" altLang="ja-JP" sz="1100" b="1" dirty="0">
                <a:latin typeface="UD デジタル 教科書体 N-R" panose="02020400000000000000" pitchFamily="17" charset="-128"/>
                <a:ea typeface="UD デジタル 教科書体 N-R" panose="02020400000000000000" pitchFamily="17" charset="-128"/>
              </a:rPr>
              <a:t>30</a:t>
            </a:r>
            <a:r>
              <a:rPr lang="ja-JP" altLang="en-US" sz="1100" b="1" dirty="0">
                <a:latin typeface="UD デジタル 教科書体 N-R" panose="02020400000000000000" pitchFamily="17" charset="-128"/>
                <a:ea typeface="UD デジタル 教科書体 N-R" panose="02020400000000000000" pitchFamily="17" charset="-128"/>
              </a:rPr>
              <a:t>～</a:t>
            </a:r>
            <a:r>
              <a:rPr lang="en-US" altLang="ja-JP" sz="1100" b="1" dirty="0">
                <a:latin typeface="UD デジタル 教科書体 N-R" panose="02020400000000000000" pitchFamily="17" charset="-128"/>
                <a:ea typeface="UD デジタル 教科書体 N-R" panose="02020400000000000000" pitchFamily="17" charset="-128"/>
              </a:rPr>
              <a:t>15</a:t>
            </a:r>
            <a:r>
              <a:rPr lang="ja-JP" altLang="en-US" sz="1100" b="1" dirty="0">
                <a:latin typeface="UD デジタル 教科書体 N-R" panose="02020400000000000000" pitchFamily="17" charset="-128"/>
                <a:ea typeface="UD デジタル 教科書体 N-R" panose="02020400000000000000" pitchFamily="17" charset="-128"/>
              </a:rPr>
              <a:t>：</a:t>
            </a:r>
            <a:r>
              <a:rPr lang="en-US" altLang="ja-JP" sz="1100" b="1" dirty="0">
                <a:latin typeface="UD デジタル 教科書体 N-R" panose="02020400000000000000" pitchFamily="17" charset="-128"/>
                <a:ea typeface="UD デジタル 教科書体 N-R" panose="02020400000000000000" pitchFamily="17" charset="-128"/>
              </a:rPr>
              <a:t>30</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開催の挨拶： 佐々木 康人（医療放射線防護連絡協議会会長）</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基調講演 （</a:t>
            </a:r>
            <a:r>
              <a:rPr lang="en-US" altLang="ja-JP" sz="900" dirty="0">
                <a:latin typeface="UD デジタル 教科書体 N-R" panose="02020400000000000000" pitchFamily="17" charset="-128"/>
                <a:ea typeface="UD デジタル 教科書体 N-R" panose="02020400000000000000" pitchFamily="17" charset="-128"/>
              </a:rPr>
              <a:t>60</a:t>
            </a:r>
            <a:r>
              <a:rPr lang="ja-JP" altLang="en-US" sz="900" dirty="0">
                <a:latin typeface="UD デジタル 教科書体 N-R" panose="02020400000000000000" pitchFamily="17" charset="-128"/>
                <a:ea typeface="UD デジタル 教科書体 N-R" panose="02020400000000000000" pitchFamily="17" charset="-128"/>
              </a:rPr>
              <a:t>分</a:t>
            </a:r>
            <a:r>
              <a:rPr lang="ja-JP" altLang="en-US" sz="900" dirty="0" smtClean="0">
                <a:latin typeface="UD デジタル 教科書体 N-R" panose="02020400000000000000" pitchFamily="17" charset="-128"/>
                <a:ea typeface="UD デジタル 教科書体 N-R" panose="02020400000000000000" pitchFamily="17" charset="-128"/>
              </a:rPr>
              <a:t>）</a:t>
            </a:r>
            <a:endParaRPr lang="en-US" altLang="ja-JP" sz="900" dirty="0" smtClean="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a:t>
            </a:r>
            <a:r>
              <a:rPr lang="ja-JP" altLang="en-US" sz="900" dirty="0" smtClean="0">
                <a:latin typeface="UD デジタル 教科書体 N-R" panose="02020400000000000000" pitchFamily="17" charset="-128"/>
                <a:ea typeface="UD デジタル 教科書体 N-R" panose="02020400000000000000" pitchFamily="17" charset="-128"/>
              </a:rPr>
              <a:t>　　　　　　　座長　</a:t>
            </a:r>
            <a:r>
              <a:rPr lang="ja-JP" altLang="en-US" sz="900" dirty="0">
                <a:latin typeface="UD デジタル 教科書体 N-R" panose="02020400000000000000" pitchFamily="17" charset="-128"/>
                <a:ea typeface="UD デジタル 教科書体 N-R" panose="02020400000000000000" pitchFamily="17" charset="-128"/>
              </a:rPr>
              <a:t>佐々木 康人（医療放射線防護連絡協議会会長） </a:t>
            </a:r>
            <a:r>
              <a:rPr lang="ja-JP" altLang="en-US" sz="900" dirty="0">
                <a:latin typeface="UD デジタル 教科書体 N-R" panose="02020400000000000000" pitchFamily="17" charset="-128"/>
                <a:ea typeface="UD デジタル 教科書体 N-R" panose="02020400000000000000" pitchFamily="17" charset="-128"/>
              </a:rPr>
              <a:t>　</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「診療放射線従事者に対する個人管理の現状と課題」</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t>　　　　　　　　</a:t>
            </a:r>
            <a:r>
              <a:rPr lang="ja-JP" altLang="ja-JP" sz="900" dirty="0">
                <a:latin typeface="UD デジタル 教科書体 N-R" panose="02020400000000000000" pitchFamily="17" charset="-128"/>
                <a:ea typeface="UD デジタル 教科書体 N-R" panose="02020400000000000000" pitchFamily="17" charset="-128"/>
              </a:rPr>
              <a:t>欅田尚樹（国立保健医療科学院　生活環境研究部）</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パネルディスカッション（各</a:t>
            </a:r>
            <a:r>
              <a:rPr lang="en-US" altLang="ja-JP" sz="900" dirty="0">
                <a:latin typeface="UD デジタル 教科書体 N-R" panose="02020400000000000000" pitchFamily="17" charset="-128"/>
                <a:ea typeface="UD デジタル 教科書体 N-R" panose="02020400000000000000" pitchFamily="17" charset="-128"/>
              </a:rPr>
              <a:t>20</a:t>
            </a:r>
            <a:r>
              <a:rPr lang="ja-JP" altLang="en-US" sz="900" dirty="0">
                <a:latin typeface="UD デジタル 教科書体 N-R" panose="02020400000000000000" pitchFamily="17" charset="-128"/>
                <a:ea typeface="UD デジタル 教科書体 N-R" panose="02020400000000000000" pitchFamily="17" charset="-128"/>
              </a:rPr>
              <a:t>分）</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「水晶体被ばく線量引き下げに伴う個人被ばくの課題」</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座長　横田　須美（藤田保健衛生大学）</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座長イントロダクション（</a:t>
            </a:r>
            <a:r>
              <a:rPr lang="en-US" altLang="ja-JP" sz="900" dirty="0">
                <a:latin typeface="UD デジタル 教科書体 N-R" panose="02020400000000000000" pitchFamily="17" charset="-128"/>
                <a:ea typeface="UD デジタル 教科書体 N-R" panose="02020400000000000000" pitchFamily="17" charset="-128"/>
              </a:rPr>
              <a:t>10</a:t>
            </a:r>
            <a:r>
              <a:rPr lang="ja-JP" altLang="en-US" sz="900" dirty="0">
                <a:latin typeface="UD デジタル 教科書体 N-R" panose="02020400000000000000" pitchFamily="17" charset="-128"/>
                <a:ea typeface="UD デジタル 教科書体 N-R" panose="02020400000000000000" pitchFamily="17" charset="-128"/>
              </a:rPr>
              <a:t>分）</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講演</a:t>
            </a:r>
            <a:r>
              <a:rPr lang="en-US" altLang="ja-JP" sz="900" dirty="0">
                <a:latin typeface="UD デジタル 教科書体 N-R" panose="02020400000000000000" pitchFamily="17" charset="-128"/>
                <a:ea typeface="UD デジタル 教科書体 N-R" panose="02020400000000000000" pitchFamily="17" charset="-128"/>
              </a:rPr>
              <a:t>1 </a:t>
            </a:r>
            <a:r>
              <a:rPr lang="ja-JP" altLang="en-US" sz="900" dirty="0">
                <a:latin typeface="UD デジタル 教科書体 N-R" panose="02020400000000000000" pitchFamily="17" charset="-128"/>
                <a:ea typeface="UD デジタル 教科書体 N-R" panose="02020400000000000000" pitchFamily="17" charset="-128"/>
              </a:rPr>
              <a:t>「実用量と防護量」</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黒澤　忠弘（</a:t>
            </a:r>
            <a:r>
              <a:rPr lang="zh-TW" altLang="en-US" sz="900" dirty="0">
                <a:latin typeface="UD デジタル 教科書体 N-R" panose="02020400000000000000" pitchFamily="17" charset="-128"/>
                <a:ea typeface="UD デジタル 教科書体 N-R" panose="02020400000000000000" pitchFamily="17" charset="-128"/>
              </a:rPr>
              <a:t>国立研究開発法人産業技術総合研究所</a:t>
            </a:r>
            <a:r>
              <a:rPr lang="ja-JP" altLang="en-US" sz="900" dirty="0">
                <a:latin typeface="UD デジタル 教科書体 N-R" panose="02020400000000000000" pitchFamily="17" charset="-128"/>
                <a:ea typeface="UD デジタル 教科書体 N-R" panose="02020400000000000000" pitchFamily="17" charset="-128"/>
              </a:rPr>
              <a:t>）</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講演</a:t>
            </a:r>
            <a:r>
              <a:rPr lang="en-US" altLang="ja-JP" sz="900" dirty="0">
                <a:latin typeface="UD デジタル 教科書体 N-R" panose="02020400000000000000" pitchFamily="17" charset="-128"/>
                <a:ea typeface="UD デジタル 教科書体 N-R" panose="02020400000000000000" pitchFamily="17" charset="-128"/>
              </a:rPr>
              <a:t>2</a:t>
            </a:r>
            <a:r>
              <a:rPr lang="ja-JP" altLang="en-US" sz="900" dirty="0">
                <a:latin typeface="UD デジタル 教科書体 N-R" panose="02020400000000000000" pitchFamily="17" charset="-128"/>
                <a:ea typeface="UD デジタル 教科書体 N-R" panose="02020400000000000000" pitchFamily="17" charset="-128"/>
              </a:rPr>
              <a:t>　医療分野におけるガイドライン作成状況－放射線科から－</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大野　和子（京都医療科学大学）</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講演</a:t>
            </a:r>
            <a:r>
              <a:rPr lang="en-US" altLang="ja-JP" sz="900" dirty="0">
                <a:latin typeface="UD デジタル 教科書体 N-R" panose="02020400000000000000" pitchFamily="17" charset="-128"/>
                <a:ea typeface="UD デジタル 教科書体 N-R" panose="02020400000000000000" pitchFamily="17" charset="-128"/>
              </a:rPr>
              <a:t>3</a:t>
            </a:r>
            <a:r>
              <a:rPr lang="ja-JP" altLang="en-US" sz="900" dirty="0">
                <a:latin typeface="UD デジタル 教科書体 N-R" panose="02020400000000000000" pitchFamily="17" charset="-128"/>
                <a:ea typeface="UD デジタル 教科書体 N-R" panose="02020400000000000000" pitchFamily="17" charset="-128"/>
              </a:rPr>
              <a:t>　循環器分野における従事者防護の状況</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天野　英夫（東邦大学）　　  　　　　</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講演</a:t>
            </a:r>
            <a:r>
              <a:rPr lang="en-US" altLang="ja-JP" sz="900" dirty="0">
                <a:latin typeface="UD デジタル 教科書体 N-R" panose="02020400000000000000" pitchFamily="17" charset="-128"/>
                <a:ea typeface="UD デジタル 教科書体 N-R" panose="02020400000000000000" pitchFamily="17" charset="-128"/>
              </a:rPr>
              <a:t>4</a:t>
            </a:r>
            <a:r>
              <a:rPr lang="ja-JP" altLang="en-US" sz="900" dirty="0">
                <a:latin typeface="UD デジタル 教科書体 N-R" panose="02020400000000000000" pitchFamily="17" charset="-128"/>
                <a:ea typeface="UD デジタル 教科書体 N-R" panose="02020400000000000000" pitchFamily="17" charset="-128"/>
              </a:rPr>
              <a:t>　整形外科分野における従事者防護の状況</a:t>
            </a:r>
            <a:endParaRPr lang="en-US" altLang="ja-JP" sz="900" dirty="0">
              <a:latin typeface="UD デジタル 教科書体 N-R" panose="02020400000000000000" pitchFamily="17" charset="-128"/>
              <a:ea typeface="UD デジタル 教科書体 N-R" panose="02020400000000000000" pitchFamily="17" charset="-128"/>
            </a:endParaRP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平泉　裕（昭和大学）</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総合討論　座長　菊地　透（医療放射線防護連絡協議会総務理事）</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診療科横断的ガイドラインにむけて　</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指定発言：厚生省または原子力規制庁・放射線規制室　担当官   </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閉会の挨拶：菊地　透（医療放射線防護連絡協議会総務理事）</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a:t>
            </a:r>
          </a:p>
          <a:p>
            <a:pPr algn="l">
              <a:lnSpc>
                <a:spcPts val="1000"/>
              </a:lnSpc>
              <a:spcBef>
                <a:spcPts val="0"/>
              </a:spcBef>
            </a:pPr>
            <a:r>
              <a:rPr lang="ja-JP" altLang="en-US" sz="900" dirty="0">
                <a:latin typeface="UD デジタル 教科書体 N-R" panose="02020400000000000000" pitchFamily="17" charset="-128"/>
                <a:ea typeface="UD デジタル 教科書体 N-R" panose="02020400000000000000" pitchFamily="17" charset="-128"/>
              </a:rPr>
              <a:t>　　</a:t>
            </a:r>
          </a:p>
        </p:txBody>
      </p:sp>
      <p:sp>
        <p:nvSpPr>
          <p:cNvPr id="22" name="テキスト ボックス 21"/>
          <p:cNvSpPr txBox="1"/>
          <p:nvPr/>
        </p:nvSpPr>
        <p:spPr>
          <a:xfrm>
            <a:off x="1151859" y="8073862"/>
            <a:ext cx="4749211" cy="1169551"/>
          </a:xfrm>
          <a:prstGeom prst="rect">
            <a:avLst/>
          </a:prstGeom>
          <a:noFill/>
        </p:spPr>
        <p:txBody>
          <a:bodyPr wrap="square" rtlCol="0">
            <a:spAutoFit/>
          </a:bodyPr>
          <a:lstStyle/>
          <a:p>
            <a:r>
              <a:rPr lang="ja-JP" altLang="en-US" sz="1000" b="1" dirty="0"/>
              <a:t>： </a:t>
            </a:r>
            <a:r>
              <a:rPr lang="en-US" altLang="ja-JP" sz="1000" b="1" dirty="0"/>
              <a:t>3,000</a:t>
            </a:r>
            <a:r>
              <a:rPr lang="ja-JP" altLang="en-US" sz="1000" b="1" dirty="0"/>
              <a:t>円（講演要旨集代含む）</a:t>
            </a:r>
          </a:p>
          <a:p>
            <a:r>
              <a:rPr lang="ja-JP" altLang="en-US" sz="1000" b="1" dirty="0"/>
              <a:t>： 学生</a:t>
            </a:r>
            <a:r>
              <a:rPr lang="en-US" altLang="ja-JP" sz="1000" b="1" dirty="0"/>
              <a:t>1,000</a:t>
            </a:r>
            <a:r>
              <a:rPr lang="ja-JP" altLang="en-US" sz="1000" b="1" dirty="0"/>
              <a:t>円（大学院生は除きます、学生証をご持参ください）</a:t>
            </a:r>
          </a:p>
          <a:p>
            <a:r>
              <a:rPr lang="ja-JP" altLang="en-US" sz="1000" b="1" dirty="0"/>
              <a:t>： </a:t>
            </a:r>
            <a:r>
              <a:rPr lang="en-US" altLang="ja-JP" sz="1000" b="1" dirty="0"/>
              <a:t>E-</a:t>
            </a:r>
            <a:r>
              <a:rPr lang="ja-JP" altLang="en-US" sz="1000" b="1" dirty="0"/>
              <a:t>メールでお申し込みください。</a:t>
            </a:r>
          </a:p>
          <a:p>
            <a:r>
              <a:rPr lang="ja-JP" altLang="en-US" sz="1000" b="1" dirty="0"/>
              <a:t>　 申 込 先：医療放射線防護連絡協議会 事務局</a:t>
            </a:r>
          </a:p>
          <a:p>
            <a:r>
              <a:rPr lang="ja-JP" altLang="en-US" sz="1000" b="1" dirty="0"/>
              <a:t>     〒</a:t>
            </a:r>
            <a:r>
              <a:rPr lang="en-US" altLang="ja-JP" sz="1000" b="1" dirty="0"/>
              <a:t>113-8941</a:t>
            </a:r>
            <a:r>
              <a:rPr lang="ja-JP" altLang="en-US" sz="1000" b="1" dirty="0"/>
              <a:t>　東京都文京区本駒込</a:t>
            </a:r>
            <a:r>
              <a:rPr lang="en-US" altLang="ja-JP" sz="1000" b="1" dirty="0"/>
              <a:t>2-28-45</a:t>
            </a:r>
            <a:r>
              <a:rPr lang="ja-JP" altLang="en-US" sz="1000" b="1" dirty="0"/>
              <a:t>　日本アイソトープ協会内</a:t>
            </a:r>
          </a:p>
          <a:p>
            <a:r>
              <a:rPr lang="ja-JP" altLang="en-US" sz="1000" b="1" dirty="0"/>
              <a:t>	</a:t>
            </a:r>
            <a:r>
              <a:rPr lang="en-US" altLang="ja-JP" sz="1000" b="1"/>
              <a:t>E-mail</a:t>
            </a:r>
            <a:r>
              <a:rPr lang="ja-JP" altLang="en-US" sz="1000" b="1" dirty="0"/>
              <a:t>：</a:t>
            </a:r>
            <a:r>
              <a:rPr lang="en-US" altLang="ja-JP" sz="1000" b="1" dirty="0" err="1"/>
              <a:t>kikuchi</a:t>
            </a:r>
            <a:r>
              <a:rPr lang="en-US" altLang="ja-JP" sz="1000" b="1" dirty="0"/>
              <a:t>@ jarpm.net</a:t>
            </a:r>
          </a:p>
          <a:p>
            <a:endParaRPr lang="en-US" altLang="ja-JP" sz="1000" b="1" dirty="0"/>
          </a:p>
        </p:txBody>
      </p:sp>
    </p:spTree>
    <p:extLst>
      <p:ext uri="{BB962C8B-B14F-4D97-AF65-F5344CB8AC3E}">
        <p14:creationId xmlns:p14="http://schemas.microsoft.com/office/powerpoint/2010/main" val="8173928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457</TotalTime>
  <Words>96</Words>
  <Application>Microsoft Office PowerPoint</Application>
  <PresentationFormat>A4 210 x 297 mm</PresentationFormat>
  <Paragraphs>54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N-B</vt:lpstr>
      <vt:lpstr>UD デジタル 教科書体 N-R</vt:lpstr>
      <vt:lpstr>游ゴシック</vt:lpstr>
      <vt:lpstr>游ゴシック Light</vt:lpstr>
      <vt:lpstr>Arial</vt:lpstr>
      <vt:lpstr>Calibri</vt:lpstr>
      <vt:lpstr>Calibri Light</vt:lpstr>
      <vt:lpstr>Office テーマ</vt:lpstr>
      <vt:lpstr>第40回「医療放射線の安全利用」フォーラム</vt:lpstr>
    </vt:vector>
  </TitlesOfParts>
  <Company>学校法人島津学園 京都医療科学大学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User</dc:creator>
  <cp:lastModifiedBy>kikuchitoru</cp:lastModifiedBy>
  <cp:revision>34</cp:revision>
  <cp:lastPrinted>2018-12-11T02:23:30Z</cp:lastPrinted>
  <dcterms:created xsi:type="dcterms:W3CDTF">2018-09-28T05:49:35Z</dcterms:created>
  <dcterms:modified xsi:type="dcterms:W3CDTF">2018-12-28T05:32:38Z</dcterms:modified>
</cp:coreProperties>
</file>